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298" r:id="rId2"/>
    <p:sldId id="310" r:id="rId3"/>
    <p:sldId id="313" r:id="rId4"/>
    <p:sldId id="308" r:id="rId5"/>
    <p:sldId id="309" r:id="rId6"/>
    <p:sldId id="311" r:id="rId7"/>
    <p:sldId id="299" r:id="rId8"/>
    <p:sldId id="300" r:id="rId9"/>
    <p:sldId id="301" r:id="rId10"/>
    <p:sldId id="302" r:id="rId11"/>
    <p:sldId id="312" r:id="rId12"/>
    <p:sldId id="303" r:id="rId13"/>
    <p:sldId id="306" r:id="rId14"/>
    <p:sldId id="304" r:id="rId15"/>
    <p:sldId id="307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5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A8D01D-596E-4BC6-A442-BBA91ACB67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2F297-0B3D-4AE7-AAB5-378F40B76A5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2A1E9-9EA7-4AA4-A8A2-C81A4978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8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What is the purpose of the quicksand video?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151403C-8C35-4848-A0A6-A9028262397A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84630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What is the purpose of the quicksand video?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151403C-8C35-4848-A0A6-A9028262397A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04670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What is the purpose of the quicksand video?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151403C-8C35-4848-A0A6-A9028262397A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47448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What is the purpose of the quicksand video?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151403C-8C35-4848-A0A6-A9028262397A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32176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What is the purpose of the quicksand video?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151403C-8C35-4848-A0A6-A9028262397A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71899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What is the purpose of the quicksand video?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151403C-8C35-4848-A0A6-A9028262397A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16522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What is the purpose of the quicksand video?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151403C-8C35-4848-A0A6-A9028262397A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30459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What is the purpose of the quicksand video?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151403C-8C35-4848-A0A6-A9028262397A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94674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What is the purpose of the quicksand video?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151403C-8C35-4848-A0A6-A9028262397A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2124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FA7DB2E-8060-497F-A009-137CFD6362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6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DFC04-E130-4AB9-A342-A79C5DD7EC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88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7C975-CF45-43DE-8CB4-7E27B988B2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37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7B580-900E-4654-B9FC-DCFBB4D08D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914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808F0-1E36-4007-B54A-F809AAFF5E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457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06B9B-83AB-40E8-9ADB-E214DFC618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62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CDC00-1939-428F-84EC-D6B073FD42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91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6F80-B6EF-44B3-BBCA-0B00B90D5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263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CB126-2165-4031-BB68-6F96348114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809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6BF65-8213-4C2E-8713-F3875D1A2C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227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2EB12-979E-422F-A155-2D68430003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31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6554694-8A8B-4248-BE1A-238C7BC0EA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  <a:cs typeface="+mj-cs"/>
              </a:rPr>
              <a:t>Announcements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22501"/>
            <a:ext cx="8526462" cy="3962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b="1" dirty="0"/>
              <a:t>Exam 2 is on Tuesday March 31 at 7:00 pm (week after the week after spring break).</a:t>
            </a:r>
          </a:p>
          <a:p>
            <a:pPr eaLnBrk="1" hangingPunct="1">
              <a:defRPr/>
            </a:pPr>
            <a:r>
              <a:rPr lang="en-US" altLang="en-US" sz="2800" dirty="0"/>
              <a:t>Homework #4 due tomorrow at 10:00 pm</a:t>
            </a:r>
          </a:p>
          <a:p>
            <a:pPr eaLnBrk="1" hangingPunct="1">
              <a:defRPr/>
            </a:pPr>
            <a:r>
              <a:rPr lang="en-US" altLang="en-US" sz="2800" dirty="0"/>
              <a:t>Pre-lecture assignment due Thursday at 8:00 am</a:t>
            </a:r>
          </a:p>
          <a:p>
            <a:pPr eaLnBrk="1" hangingPunct="1">
              <a:defRPr/>
            </a:pPr>
            <a:r>
              <a:rPr lang="en-US" altLang="en-US" sz="2800" dirty="0"/>
              <a:t>Lab due Friday in discussion</a:t>
            </a:r>
          </a:p>
          <a:p>
            <a:pPr eaLnBrk="1" hangingPunct="1">
              <a:defRPr/>
            </a:pPr>
            <a:r>
              <a:rPr lang="en-US" altLang="en-US" sz="2800" dirty="0"/>
              <a:t>Textbook homework due Friday in discussion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8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236538" y="-168275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altLang="en-US" sz="2800" i="1" kern="0" dirty="0"/>
              <a:t>Be respectful – no electronics please!</a:t>
            </a:r>
          </a:p>
        </p:txBody>
      </p:sp>
      <p:pic>
        <p:nvPicPr>
          <p:cNvPr id="5125" name="Picture 2" descr="Image result for cell phone and 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5575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&quot;No&quot; Symbol 5"/>
          <p:cNvSpPr/>
          <p:nvPr/>
        </p:nvSpPr>
        <p:spPr bwMode="auto">
          <a:xfrm>
            <a:off x="6705600" y="496888"/>
            <a:ext cx="500063" cy="441325"/>
          </a:xfrm>
          <a:prstGeom prst="noSmoking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wrap="none"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76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j-cs"/>
              </a:rPr>
              <a:t>Demonstration #1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513" y="2065338"/>
            <a:ext cx="8526462" cy="39624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Determine which solution(s) have the greatest </a:t>
            </a:r>
            <a:r>
              <a:rPr lang="en-US" b="1" dirty="0"/>
              <a:t>moles of solute</a:t>
            </a:r>
            <a:r>
              <a:rPr lang="en-US" dirty="0"/>
              <a:t>.</a:t>
            </a:r>
            <a:endParaRPr lang="en-US" altLang="en-US" sz="28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022865"/>
              </p:ext>
            </p:extLst>
          </p:nvPr>
        </p:nvGraphicFramePr>
        <p:xfrm>
          <a:off x="1129372" y="3200400"/>
          <a:ext cx="4648200" cy="2895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1314212419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133329229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1)</a:t>
                      </a:r>
                      <a:endParaRPr lang="en-US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A only</a:t>
                      </a:r>
                      <a:endParaRPr lang="en-US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3756677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2)</a:t>
                      </a:r>
                      <a:endParaRPr lang="en-US" sz="3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B only</a:t>
                      </a:r>
                      <a:endParaRPr lang="en-US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9296049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3)</a:t>
                      </a:r>
                      <a:endParaRPr lang="en-US" sz="3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C only</a:t>
                      </a:r>
                      <a:endParaRPr lang="en-US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9791369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4)</a:t>
                      </a:r>
                      <a:endParaRPr lang="en-US" sz="3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A and B</a:t>
                      </a:r>
                      <a:endParaRPr lang="en-US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5993405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5)</a:t>
                      </a:r>
                      <a:endParaRPr lang="en-US" sz="3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A and C</a:t>
                      </a:r>
                      <a:endParaRPr lang="en-US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9671997"/>
                  </a:ext>
                </a:extLst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29373" y="3200400"/>
            <a:ext cx="1918628" cy="5334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77762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972D0-543E-4783-A6CB-71428ECAD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10EF-B74D-48E3-9C17-D9B6D7B5C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209800"/>
            <a:ext cx="8562975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cs typeface="Arial" panose="020B0604020202020204" pitchFamily="34" charset="0"/>
              </a:rPr>
              <a:t>Which of the following will change a 500.0 mL solution with a concentration of 2.00 </a:t>
            </a:r>
            <a:r>
              <a:rPr lang="en-US" sz="2400" i="1" dirty="0">
                <a:cs typeface="Arial" panose="020B0604020202020204" pitchFamily="34" charset="0"/>
              </a:rPr>
              <a:t>M</a:t>
            </a:r>
            <a:r>
              <a:rPr lang="en-US" sz="2400" dirty="0">
                <a:cs typeface="Arial" panose="020B0604020202020204" pitchFamily="34" charset="0"/>
              </a:rPr>
              <a:t> to a concentration of 4.00 </a:t>
            </a:r>
            <a:r>
              <a:rPr lang="en-US" sz="2400" i="1" dirty="0">
                <a:cs typeface="Arial" panose="020B0604020202020204" pitchFamily="34" charset="0"/>
              </a:rPr>
              <a:t>M</a:t>
            </a:r>
            <a:r>
              <a:rPr lang="en-US" sz="2400" dirty="0">
                <a:cs typeface="Arial" panose="020B0604020202020204" pitchFamily="34" charset="0"/>
              </a:rPr>
              <a:t>?</a:t>
            </a:r>
          </a:p>
          <a:p>
            <a:pPr marL="4000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457200" algn="l"/>
                <a:tab pos="1028700" algn="l"/>
                <a:tab pos="1257300" algn="l"/>
                <a:tab pos="1485900" algn="l"/>
                <a:tab pos="1828800" algn="l"/>
                <a:tab pos="2286000" algn="l"/>
                <a:tab pos="2514600" algn="l"/>
                <a:tab pos="2628900" algn="l"/>
                <a:tab pos="3314700" algn="l"/>
                <a:tab pos="3543300" algn="l"/>
                <a:tab pos="4457700" algn="l"/>
                <a:tab pos="4686300" algn="l"/>
              </a:tabLst>
            </a:pP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Allow 250.0 mL of water to evaporate from the solution.</a:t>
            </a:r>
          </a:p>
          <a:p>
            <a:pPr marL="4000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457200" algn="l"/>
                <a:tab pos="1028700" algn="l"/>
                <a:tab pos="1257300" algn="l"/>
                <a:tab pos="1485900" algn="l"/>
                <a:tab pos="1828800" algn="l"/>
                <a:tab pos="2286000" algn="l"/>
                <a:tab pos="2514600" algn="l"/>
                <a:tab pos="2628900" algn="l"/>
                <a:tab pos="3314700" algn="l"/>
                <a:tab pos="3543300" algn="l"/>
                <a:tab pos="4457700" algn="l"/>
                <a:tab pos="4686300" algn="l"/>
              </a:tabLst>
            </a:pP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Dissolve another 1.00 mole of solute into the solution (assume no volume change).</a:t>
            </a:r>
          </a:p>
          <a:p>
            <a:pPr marL="4000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457200" algn="l"/>
                <a:tab pos="1028700" algn="l"/>
                <a:tab pos="1257300" algn="l"/>
                <a:tab pos="1485900" algn="l"/>
                <a:tab pos="1828800" algn="l"/>
                <a:tab pos="2286000" algn="l"/>
                <a:tab pos="2514600" algn="l"/>
                <a:tab pos="2628900" algn="l"/>
                <a:tab pos="3314700" algn="l"/>
                <a:tab pos="3543300" algn="l"/>
                <a:tab pos="4457700" algn="l"/>
                <a:tab pos="4686300" algn="l"/>
              </a:tabLst>
            </a:pP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Add 250.0 mL of water to the solution.</a:t>
            </a:r>
          </a:p>
          <a:p>
            <a:pPr marL="4000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457200" algn="l"/>
                <a:tab pos="1028700" algn="l"/>
                <a:tab pos="1257300" algn="l"/>
                <a:tab pos="1485900" algn="l"/>
                <a:tab pos="1828800" algn="l"/>
                <a:tab pos="2286000" algn="l"/>
                <a:tab pos="2514600" algn="l"/>
                <a:tab pos="2628900" algn="l"/>
                <a:tab pos="3314700" algn="l"/>
                <a:tab pos="3543300" algn="l"/>
                <a:tab pos="4457700" algn="l"/>
                <a:tab pos="4686300" algn="l"/>
              </a:tabLst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Both (a) and (b) are correct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(a), (b), and (c) are correct</a:t>
            </a:r>
            <a:endParaRPr lang="en-US" sz="2400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9A6D4C-0561-4AA4-9716-244376430C59}"/>
              </a:ext>
            </a:extLst>
          </p:cNvPr>
          <p:cNvSpPr/>
          <p:nvPr/>
        </p:nvSpPr>
        <p:spPr>
          <a:xfrm>
            <a:off x="2133600" y="2895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1028700" algn="l"/>
                <a:tab pos="1257300" algn="l"/>
                <a:tab pos="1485900" algn="l"/>
                <a:tab pos="1828800" algn="l"/>
                <a:tab pos="2286000" algn="l"/>
                <a:tab pos="2514600" algn="l"/>
                <a:tab pos="2628900" algn="l"/>
                <a:tab pos="3314700" algn="l"/>
                <a:tab pos="3543300" algn="l"/>
                <a:tab pos="4457700" algn="l"/>
                <a:tab pos="46863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	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C0CD42-123F-4505-A357-4FF5E16CE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999" y="4419600"/>
            <a:ext cx="4495800" cy="46166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07993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j-cs"/>
              </a:rPr>
              <a:t>Clicker #2 &amp; Demonstration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513" y="2065338"/>
            <a:ext cx="8526462" cy="39624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Solutions B and C are poured together. What is the molarity of the new solution?</a:t>
            </a:r>
            <a:endParaRPr lang="en-US" altLang="en-US" sz="28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A) 3.00 M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B) 2.00 M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C) 1.67 M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D) 1.50 M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E) 1.33 M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83646" y="5562600"/>
            <a:ext cx="2130954" cy="5334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417425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j-cs"/>
              </a:rPr>
              <a:t>Example #2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513" y="2065338"/>
            <a:ext cx="8526462" cy="3962400"/>
          </a:xfrm>
        </p:spPr>
        <p:txBody>
          <a:bodyPr/>
          <a:lstStyle/>
          <a:p>
            <a:pPr lvl="0"/>
            <a:r>
              <a:rPr lang="en-US" dirty="0"/>
              <a:t>You have a 2.00 M solution of copper(II) chloride.  You need to make 100.0 mL of a 0.75 M solution.  How would you do this?</a:t>
            </a:r>
          </a:p>
          <a:p>
            <a:pPr marL="0" indent="0" eaLnBrk="1" hangingPunct="1">
              <a:buNone/>
              <a:defRPr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84755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j-cs"/>
              </a:rPr>
              <a:t>Clicker#3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513" y="2065338"/>
            <a:ext cx="8526462" cy="39624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What are the concentrations of copper(II) and chloride ions in 100.0 mL of a 0.75 M copper(II) chloride solution?</a:t>
            </a:r>
          </a:p>
          <a:p>
            <a:pPr marL="0" indent="0" eaLnBrk="1" hangingPunct="1">
              <a:buNone/>
              <a:defRPr/>
            </a:pPr>
            <a:endParaRPr lang="en-US" altLang="en-US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379882"/>
              </p:ext>
            </p:extLst>
          </p:nvPr>
        </p:nvGraphicFramePr>
        <p:xfrm>
          <a:off x="859630" y="3733800"/>
          <a:ext cx="5312569" cy="2743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4370">
                  <a:extLst>
                    <a:ext uri="{9D8B030D-6E8A-4147-A177-3AD203B41FA5}">
                      <a16:colId xmlns:a16="http://schemas.microsoft.com/office/drawing/2014/main" val="238621081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205483759"/>
                    </a:ext>
                  </a:extLst>
                </a:gridCol>
                <a:gridCol w="2209799">
                  <a:extLst>
                    <a:ext uri="{9D8B030D-6E8A-4147-A177-3AD203B41FA5}">
                      <a16:colId xmlns:a16="http://schemas.microsoft.com/office/drawing/2014/main" val="437668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Cu</a:t>
                      </a:r>
                      <a:r>
                        <a:rPr lang="en-US" sz="2400" baseline="30000" dirty="0"/>
                        <a:t>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Cl</a:t>
                      </a:r>
                      <a:r>
                        <a:rPr lang="en-US" sz="2400" baseline="300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861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0.75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0.75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638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1.50</a:t>
                      </a:r>
                      <a:r>
                        <a:rPr lang="en-US" sz="2400" baseline="0" dirty="0"/>
                        <a:t> 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0.75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22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0.75</a:t>
                      </a:r>
                      <a:r>
                        <a:rPr lang="en-US" sz="2400" baseline="0" dirty="0"/>
                        <a:t> 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1.50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71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1.50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1.50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08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0.75 </a:t>
                      </a:r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3.00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296114"/>
                  </a:ext>
                </a:extLst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51163" y="5105400"/>
            <a:ext cx="5321036" cy="4572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66753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j-cs"/>
              </a:rPr>
              <a:t>Example #3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513" y="2065338"/>
            <a:ext cx="8526462" cy="39624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Sodium carbonate and calcium chloride react according to the balanced equation below. What volume of 0.125 M sodium carbonate solution (in mL) would be needed to completely react with 37.2 mL of 0.105 M CaCl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  <a:p>
            <a:pPr marL="0" indent="0" eaLnBrk="1" hangingPunct="1">
              <a:buNone/>
              <a:defRPr/>
            </a:pPr>
            <a:endParaRPr lang="en-US" dirty="0"/>
          </a:p>
          <a:p>
            <a:pPr marL="0" indent="0" eaLnBrk="1" hangingPunct="1">
              <a:buNone/>
              <a:defRPr/>
            </a:pPr>
            <a:r>
              <a:rPr lang="en-US" dirty="0"/>
              <a:t>Na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3(</a:t>
            </a:r>
            <a:r>
              <a:rPr lang="en-US" baseline="-25000" dirty="0" err="1"/>
              <a:t>aq</a:t>
            </a:r>
            <a:r>
              <a:rPr lang="en-US" baseline="-25000" dirty="0"/>
              <a:t>)</a:t>
            </a:r>
            <a:r>
              <a:rPr lang="en-US" dirty="0"/>
              <a:t> + CaCl</a:t>
            </a:r>
            <a:r>
              <a:rPr lang="en-US" baseline="-25000" dirty="0"/>
              <a:t>2(</a:t>
            </a:r>
            <a:r>
              <a:rPr lang="en-US" baseline="-25000" dirty="0" err="1"/>
              <a:t>aq</a:t>
            </a:r>
            <a:r>
              <a:rPr lang="en-US" baseline="-25000" dirty="0"/>
              <a:t>)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CaCO</a:t>
            </a:r>
            <a:r>
              <a:rPr lang="en-US" baseline="-25000" dirty="0">
                <a:sym typeface="Wingdings" panose="05000000000000000000" pitchFamily="2" charset="2"/>
              </a:rPr>
              <a:t>3(s)</a:t>
            </a:r>
            <a:r>
              <a:rPr lang="en-US" dirty="0">
                <a:sym typeface="Wingdings" panose="05000000000000000000" pitchFamily="2" charset="2"/>
              </a:rPr>
              <a:t> + 2NaCl</a:t>
            </a:r>
            <a:r>
              <a:rPr lang="en-US" baseline="-25000" dirty="0">
                <a:sym typeface="Wingdings" panose="05000000000000000000" pitchFamily="2" charset="2"/>
              </a:rPr>
              <a:t>(</a:t>
            </a:r>
            <a:r>
              <a:rPr lang="en-US" baseline="-25000" dirty="0" err="1">
                <a:sym typeface="Wingdings" panose="05000000000000000000" pitchFamily="2" charset="2"/>
              </a:rPr>
              <a:t>aq</a:t>
            </a:r>
            <a:r>
              <a:rPr lang="en-US" baseline="-25000" dirty="0">
                <a:sym typeface="Wingdings" panose="05000000000000000000" pitchFamily="2" charset="2"/>
              </a:rPr>
              <a:t>)</a:t>
            </a:r>
            <a:endParaRPr lang="en-US" baseline="-25000" dirty="0"/>
          </a:p>
          <a:p>
            <a:pPr marL="0" indent="0" eaLnBrk="1" hangingPunct="1">
              <a:buNone/>
              <a:defRPr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6474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>
                <a:ea typeface="ＭＳ Ｐゴシック" charset="0"/>
                <a:cs typeface="+mj-cs"/>
              </a:rPr>
              <a:t>Discussion #1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153400" cy="45720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dirty="0">
                <a:ea typeface="ＭＳ Ｐゴシック" charset="0"/>
                <a:cs typeface="+mn-cs"/>
              </a:rPr>
              <a:t>Which of the three solutions is the 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cs typeface="+mn-cs"/>
              </a:rPr>
              <a:t>most</a:t>
            </a:r>
            <a:r>
              <a:rPr lang="en-US" dirty="0">
                <a:ea typeface="ＭＳ Ｐゴシック" charset="0"/>
                <a:cs typeface="+mn-cs"/>
              </a:rPr>
              <a:t> concentrated?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						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	1)	Solution #1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	2)	Solution #2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	3)	Solution #3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	4)	The concentrations are the same.</a:t>
            </a:r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914400" y="5257800"/>
            <a:ext cx="7010400" cy="6858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44886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Flint Michigan Water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17713"/>
            <a:ext cx="4724400" cy="4114800"/>
          </a:xfrm>
        </p:spPr>
        <p:txBody>
          <a:bodyPr/>
          <a:lstStyle/>
          <a:p>
            <a:r>
              <a:rPr lang="en-US" dirty="0"/>
              <a:t>Began in 2014</a:t>
            </a:r>
          </a:p>
          <a:p>
            <a:r>
              <a:rPr lang="en-US" dirty="0"/>
              <a:t>Lead levels dangerously highs</a:t>
            </a:r>
          </a:p>
          <a:p>
            <a:r>
              <a:rPr lang="en-US" dirty="0"/>
              <a:t>10 deaths due to pneumonia caused by bacteria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6669BC-BE76-4ECB-8827-902CDBA48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456" y="1905000"/>
            <a:ext cx="3105944" cy="465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9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Flint Michigan Water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17713"/>
            <a:ext cx="4724400" cy="4114800"/>
          </a:xfrm>
        </p:spPr>
        <p:txBody>
          <a:bodyPr/>
          <a:lstStyle/>
          <a:p>
            <a:r>
              <a:rPr lang="en-US" dirty="0"/>
              <a:t>Began in 2014</a:t>
            </a:r>
          </a:p>
          <a:p>
            <a:r>
              <a:rPr lang="en-US" dirty="0"/>
              <a:t>Lead levels dangerously highs</a:t>
            </a:r>
          </a:p>
          <a:p>
            <a:r>
              <a:rPr lang="en-US" dirty="0"/>
              <a:t>10 deaths due to pneumonia caused by bacteria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999784"/>
            <a:ext cx="2667000" cy="2667000"/>
          </a:xfrm>
          <a:prstGeom prst="rect">
            <a:avLst/>
          </a:prstGeom>
        </p:spPr>
      </p:pic>
      <p:pic>
        <p:nvPicPr>
          <p:cNvPr id="1028" name="Picture 4" descr="Image result for flint 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483" y="4652788"/>
            <a:ext cx="3797844" cy="207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561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Flint Michigan Water Lead Levels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9" y="2666999"/>
            <a:ext cx="3485255" cy="34949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6191438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https://www.washingtonpost.com/news/wonk/wp/2016/01/15/this-is-how-toxic-flints-water-really-is/?utm_term=.22c52842b8ad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839" y="2666999"/>
            <a:ext cx="3490004" cy="3494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2423668"/>
            <a:ext cx="3821163" cy="373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36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Molarity</a:t>
            </a:r>
          </a:p>
        </p:txBody>
      </p:sp>
      <p:sp>
        <p:nvSpPr>
          <p:cNvPr id="7171" name="Text Placeholder 5"/>
          <p:cNvSpPr>
            <a:spLocks noGrp="1"/>
          </p:cNvSpPr>
          <p:nvPr>
            <p:ph type="body" idx="1"/>
          </p:nvPr>
        </p:nvSpPr>
        <p:spPr>
          <a:xfrm>
            <a:off x="419100" y="1949450"/>
            <a:ext cx="4040188" cy="639763"/>
          </a:xfrm>
        </p:spPr>
        <p:txBody>
          <a:bodyPr/>
          <a:lstStyle/>
          <a:p>
            <a:r>
              <a:rPr lang="en-US" altLang="en-US"/>
              <a:t>Left: 2 Molar Solution</a:t>
            </a:r>
          </a:p>
        </p:txBody>
      </p:sp>
      <p:sp>
        <p:nvSpPr>
          <p:cNvPr id="7172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56138" y="2011363"/>
            <a:ext cx="4041775" cy="639762"/>
          </a:xfrm>
        </p:spPr>
        <p:txBody>
          <a:bodyPr/>
          <a:lstStyle/>
          <a:p>
            <a:r>
              <a:rPr lang="en-US" altLang="en-US"/>
              <a:t>Right: 0.5 Molar Solution</a:t>
            </a:r>
          </a:p>
        </p:txBody>
      </p:sp>
      <p:pic>
        <p:nvPicPr>
          <p:cNvPr id="7173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651125"/>
            <a:ext cx="6677025" cy="4114800"/>
          </a:xfrm>
        </p:spPr>
      </p:pic>
    </p:spTree>
    <p:extLst>
      <p:ext uri="{BB962C8B-B14F-4D97-AF65-F5344CB8AC3E}">
        <p14:creationId xmlns:p14="http://schemas.microsoft.com/office/powerpoint/2010/main" val="163143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j-cs"/>
              </a:rPr>
              <a:t>Example #1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513" y="2133600"/>
            <a:ext cx="8526462" cy="3962400"/>
          </a:xfrm>
        </p:spPr>
        <p:txBody>
          <a:bodyPr/>
          <a:lstStyle/>
          <a:p>
            <a:pPr lvl="0"/>
            <a:r>
              <a:rPr lang="en-US" dirty="0"/>
              <a:t>Determine the molarity of a solution of CuCl</a:t>
            </a:r>
            <a:r>
              <a:rPr lang="en-US" baseline="-25000" dirty="0"/>
              <a:t>2</a:t>
            </a:r>
            <a:r>
              <a:rPr lang="en-US" dirty="0"/>
              <a:t> when 540. g CuCl</a:t>
            </a:r>
            <a:r>
              <a:rPr lang="en-US" baseline="-25000" dirty="0"/>
              <a:t>2</a:t>
            </a:r>
            <a:r>
              <a:rPr lang="en-US" dirty="0"/>
              <a:t> is dissolved to form a solution with a final volume of 2,000. </a:t>
            </a:r>
            <a:r>
              <a:rPr lang="en-US" dirty="0" err="1"/>
              <a:t>mL.</a:t>
            </a: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8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6970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j-cs"/>
              </a:rPr>
              <a:t>Demonstration #1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513" y="2065338"/>
            <a:ext cx="8526462" cy="39624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Determine which solution(s) have the greatest </a:t>
            </a:r>
            <a:r>
              <a:rPr lang="en-US" b="1" dirty="0"/>
              <a:t>concentration</a:t>
            </a:r>
            <a:r>
              <a:rPr lang="en-US" dirty="0"/>
              <a:t>.</a:t>
            </a:r>
            <a:endParaRPr lang="en-US" altLang="en-US" sz="28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022865"/>
              </p:ext>
            </p:extLst>
          </p:nvPr>
        </p:nvGraphicFramePr>
        <p:xfrm>
          <a:off x="1129372" y="3200400"/>
          <a:ext cx="4648200" cy="2895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1314212419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133329229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1)</a:t>
                      </a:r>
                      <a:endParaRPr lang="en-US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A only</a:t>
                      </a:r>
                      <a:endParaRPr lang="en-US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3756677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2)</a:t>
                      </a:r>
                      <a:endParaRPr lang="en-US" sz="3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B only</a:t>
                      </a:r>
                      <a:endParaRPr lang="en-US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9296049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3)</a:t>
                      </a:r>
                      <a:endParaRPr lang="en-US" sz="3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C only</a:t>
                      </a:r>
                      <a:endParaRPr lang="en-US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9791369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4)</a:t>
                      </a:r>
                      <a:endParaRPr lang="en-US" sz="3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A and B</a:t>
                      </a:r>
                      <a:endParaRPr lang="en-US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5993405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5)</a:t>
                      </a:r>
                      <a:endParaRPr lang="en-US" sz="3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A and C</a:t>
                      </a:r>
                      <a:endParaRPr lang="en-US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9671997"/>
                  </a:ext>
                </a:extLst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58863" y="4953000"/>
            <a:ext cx="2370137" cy="5334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66963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j-cs"/>
              </a:rPr>
              <a:t>Demonstration #1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513" y="2065338"/>
            <a:ext cx="8526462" cy="39624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Determine which solution(s) have the greatest </a:t>
            </a:r>
            <a:r>
              <a:rPr lang="en-US" b="1" dirty="0"/>
              <a:t>volume</a:t>
            </a:r>
            <a:r>
              <a:rPr lang="en-US" dirty="0"/>
              <a:t>.</a:t>
            </a:r>
            <a:endParaRPr lang="en-US" altLang="en-US" sz="28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022865"/>
              </p:ext>
            </p:extLst>
          </p:nvPr>
        </p:nvGraphicFramePr>
        <p:xfrm>
          <a:off x="1129372" y="3200400"/>
          <a:ext cx="4648200" cy="2895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1314212419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133329229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1)</a:t>
                      </a:r>
                      <a:endParaRPr lang="en-US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A only</a:t>
                      </a:r>
                      <a:endParaRPr lang="en-US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3756677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2)</a:t>
                      </a:r>
                      <a:endParaRPr lang="en-US" sz="3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B only</a:t>
                      </a:r>
                      <a:endParaRPr lang="en-US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9296049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3)</a:t>
                      </a:r>
                      <a:endParaRPr lang="en-US" sz="3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C only</a:t>
                      </a:r>
                      <a:endParaRPr lang="en-US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9791369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4)</a:t>
                      </a:r>
                      <a:endParaRPr lang="en-US" sz="3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A and B</a:t>
                      </a:r>
                      <a:endParaRPr lang="en-US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5993405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5)</a:t>
                      </a:r>
                      <a:endParaRPr lang="en-US" sz="3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A and C</a:t>
                      </a:r>
                      <a:endParaRPr lang="en-US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9671997"/>
                  </a:ext>
                </a:extLst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50938" y="5494338"/>
            <a:ext cx="2278062" cy="5334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4362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6207</TotalTime>
  <Words>697</Words>
  <Application>Microsoft Office PowerPoint</Application>
  <PresentationFormat>On-screen Show (4:3)</PresentationFormat>
  <Paragraphs>123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Tahoma</vt:lpstr>
      <vt:lpstr>Times New Roman</vt:lpstr>
      <vt:lpstr>Wingdings</vt:lpstr>
      <vt:lpstr>Blends</vt:lpstr>
      <vt:lpstr>Announcements</vt:lpstr>
      <vt:lpstr>Discussion #1</vt:lpstr>
      <vt:lpstr>Flint Michigan Water Crisis</vt:lpstr>
      <vt:lpstr>Flint Michigan Water Crisis</vt:lpstr>
      <vt:lpstr>Flint Michigan Water Lead Levels</vt:lpstr>
      <vt:lpstr>Molarity</vt:lpstr>
      <vt:lpstr>Example #1</vt:lpstr>
      <vt:lpstr>Demonstration #1</vt:lpstr>
      <vt:lpstr>Demonstration #1</vt:lpstr>
      <vt:lpstr>Demonstration #1</vt:lpstr>
      <vt:lpstr>Clicker #1</vt:lpstr>
      <vt:lpstr>Clicker #2 &amp; Demonstration</vt:lpstr>
      <vt:lpstr>Example #2</vt:lpstr>
      <vt:lpstr>Clicker#3</vt:lpstr>
      <vt:lpstr>Example #3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100</dc:title>
  <dc:creator>Don Decoste</dc:creator>
  <cp:lastModifiedBy>McCarren, Elise Marie</cp:lastModifiedBy>
  <cp:revision>295</cp:revision>
  <cp:lastPrinted>1601-01-01T00:00:00Z</cp:lastPrinted>
  <dcterms:created xsi:type="dcterms:W3CDTF">2001-08-23T14:48:38Z</dcterms:created>
  <dcterms:modified xsi:type="dcterms:W3CDTF">2020-03-10T14:57:04Z</dcterms:modified>
</cp:coreProperties>
</file>