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95" r:id="rId2"/>
    <p:sldId id="312" r:id="rId3"/>
    <p:sldId id="305" r:id="rId4"/>
    <p:sldId id="306" r:id="rId5"/>
    <p:sldId id="297" r:id="rId6"/>
    <p:sldId id="296" r:id="rId7"/>
    <p:sldId id="309" r:id="rId8"/>
    <p:sldId id="310" r:id="rId9"/>
    <p:sldId id="298" r:id="rId10"/>
    <p:sldId id="294" r:id="rId11"/>
    <p:sldId id="299" r:id="rId12"/>
    <p:sldId id="302" r:id="rId13"/>
    <p:sldId id="300" r:id="rId14"/>
    <p:sldId id="304" r:id="rId15"/>
    <p:sldId id="290" r:id="rId16"/>
    <p:sldId id="29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8A09C8-AA69-4DFE-9C36-D31906330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650B5-3C30-45AF-B6B3-644492A5013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8245C-C002-4A45-83D9-D5A2EC70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8245C-C002-4A45-83D9-D5A2EC709E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0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228AF28-5610-4486-B893-5DA834DBB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CED6-F299-4A67-9CC9-1F0AF9ECE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E10E-B6F8-4308-806A-CCC286CA5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10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0BD6-C737-4810-86E6-76C2554AB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0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FD16-C5F9-46CF-984C-E432DBA83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46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A55F-2898-44F4-81C9-0988FF631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17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A3B-7487-42DA-8BCF-4ABF5C216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4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D9EA-3088-4284-B1E9-2DBAB92AF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58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689C2-46C7-493C-9AF6-37A1CD56B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92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7D5AF-1AA0-4740-8AEC-FEAB22984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24F1-F0E4-455E-8D8B-FCD072D8C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51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681F42A-EE95-4CD8-ACF5-DDE6AA4DD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a typeface="ＭＳ Ｐゴシック" charset="0"/>
                <a:cs typeface="+mj-cs"/>
              </a:rPr>
              <a:t>Announcements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572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</a:rPr>
              <a:t>Textbook homework Assignment 2 due tomorrow in discussion (pg. 16)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  <a:cs typeface="+mn-cs"/>
              </a:rPr>
              <a:t>Pre &amp; Post-lecture Assignments (Lon-</a:t>
            </a:r>
            <a:r>
              <a:rPr lang="en-US" dirty="0" err="1">
                <a:ea typeface="ＭＳ Ｐゴシック" charset="0"/>
                <a:cs typeface="+mn-cs"/>
              </a:rPr>
              <a:t>Capa</a:t>
            </a:r>
            <a:r>
              <a:rPr lang="en-US" dirty="0">
                <a:ea typeface="ＭＳ Ｐゴシック" charset="0"/>
                <a:cs typeface="+mn-cs"/>
              </a:rPr>
              <a:t>)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3200" dirty="0">
                <a:ea typeface="ＭＳ Ｐゴシック" charset="0"/>
                <a:cs typeface="+mn-cs"/>
              </a:rPr>
              <a:t>8:00 am Tuesday &amp; Thursday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  <a:cs typeface="+mn-cs"/>
              </a:rPr>
              <a:t>Electronic Homework #2 due Wednesday at 10:00 pm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  <a:cs typeface="+mn-cs"/>
              </a:rPr>
              <a:t>First Lab on Monday, lab write-up 1 due next Friday in discussion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236538" y="-168275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2800" i="1" kern="0" dirty="0"/>
              <a:t>Be respectful – no electronics please!</a:t>
            </a:r>
          </a:p>
        </p:txBody>
      </p:sp>
      <p:pic>
        <p:nvPicPr>
          <p:cNvPr id="4101" name="Picture 2" descr="Image result for cell phone and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55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&quot;No&quot; Symbol 5"/>
          <p:cNvSpPr/>
          <p:nvPr/>
        </p:nvSpPr>
        <p:spPr bwMode="auto">
          <a:xfrm>
            <a:off x="6705600" y="496888"/>
            <a:ext cx="500063" cy="441325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</a:rPr>
              <a:t>What is the percent mass of hydrogen in each?</a:t>
            </a:r>
          </a:p>
          <a:p>
            <a:pPr>
              <a:buFont typeface="Wingdings" charset="0"/>
              <a:buChar char="n"/>
              <a:defRPr/>
            </a:pPr>
            <a:endParaRPr lang="en-US" dirty="0">
              <a:ea typeface="ＭＳ Ｐゴシック" charset="0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H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O vs. H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O</a:t>
            </a:r>
            <a:r>
              <a:rPr lang="en-US" baseline="-25000" dirty="0">
                <a:ea typeface="ＭＳ Ｐゴシック" charset="0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Clicker #1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681" y="2240149"/>
            <a:ext cx="8650287" cy="22000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Which compound has a greater percent by mass of oxygen?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Magnesium oxide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Sodium oxide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3276600"/>
            <a:ext cx="3657600" cy="55403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A compound containing carbon and hydrogen is burned in oxygen and the products of 6.25 g C and 1.31 g H are collected.  Determine the empirical formula of this compound.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Clicker #2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713" y="1997075"/>
            <a:ext cx="8650287" cy="46590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 many of the following could be the molecular formula for this compound?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 C</a:t>
            </a:r>
            <a:r>
              <a:rPr lang="en-US" sz="3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C</a:t>
            </a:r>
            <a:r>
              <a:rPr lang="en-US" sz="3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C</a:t>
            </a:r>
            <a:r>
              <a:rPr lang="en-US" sz="3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aseline="-25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 (none)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 (all)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6019800"/>
            <a:ext cx="1752600" cy="5746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Clicker #3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286000"/>
            <a:ext cx="8991600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molar mass of this compound </a:t>
            </a:r>
            <a:r>
              <a:rPr lang="en-US" sz="32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 58.1 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g/mol. Which of the following is the molecular formula for this compound? 		 </a:t>
            </a:r>
            <a:endParaRPr lang="en-US" sz="3200" baseline="-25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none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440237"/>
            <a:ext cx="1524000" cy="5746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a typeface="ＭＳ Ｐゴシック" charset="0"/>
                <a:cs typeface="+mj-cs"/>
              </a:rPr>
              <a:t>New 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sz="3600"/>
              <a:t>You have some </a:t>
            </a:r>
            <a:r>
              <a:rPr lang="ja-JP" altLang="en-US" sz="3600"/>
              <a:t>“</a:t>
            </a:r>
            <a:r>
              <a:rPr lang="en-US" altLang="ja-JP" sz="3600"/>
              <a:t>nitrogen oxide</a:t>
            </a:r>
            <a:r>
              <a:rPr lang="ja-JP" altLang="en-US" sz="3600"/>
              <a:t>”</a:t>
            </a:r>
            <a:r>
              <a:rPr lang="en-US" altLang="ja-JP" sz="3600"/>
              <a:t> compound and you want to figure out what it is (both the formula and the name).  You know it</a:t>
            </a:r>
            <a:r>
              <a:rPr lang="ja-JP" altLang="en-US" sz="3600"/>
              <a:t>’</a:t>
            </a:r>
            <a:r>
              <a:rPr lang="en-US" altLang="ja-JP" sz="3600"/>
              <a:t>s 30.4% nitrogen by mass and the molar mass is 92.0 g/mol.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			N</a:t>
            </a:r>
            <a:r>
              <a:rPr lang="en-US" altLang="en-US" sz="3600" baseline="-25000"/>
              <a:t>x</a:t>
            </a:r>
            <a:r>
              <a:rPr lang="en-US" altLang="en-US" sz="3600"/>
              <a:t>O</a:t>
            </a:r>
            <a:r>
              <a:rPr lang="en-US" altLang="en-US" sz="3600" baseline="-25000"/>
              <a:t>y</a:t>
            </a:r>
            <a:r>
              <a:rPr lang="en-US" altLang="en-US" sz="3600"/>
              <a:t> = formula?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				     name?</a:t>
            </a:r>
          </a:p>
          <a:p>
            <a:pPr eaLnBrk="1" hangingPunct="1"/>
            <a:endParaRPr lang="en-US" altLang="en-US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Consider the problem…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you have equal masses of each compound (H</a:t>
            </a:r>
            <a:r>
              <a:rPr lang="en-US" altLang="en-US" baseline="-25000" dirty="0"/>
              <a:t>2</a:t>
            </a:r>
            <a:r>
              <a:rPr lang="en-US" altLang="en-US" dirty="0"/>
              <a:t>SO</a:t>
            </a:r>
            <a:r>
              <a:rPr lang="en-US" altLang="en-US" baseline="-25000" dirty="0"/>
              <a:t>4</a:t>
            </a:r>
            <a:r>
              <a:rPr lang="en-US" altLang="en-US" dirty="0"/>
              <a:t>, C</a:t>
            </a:r>
            <a:r>
              <a:rPr lang="en-US" altLang="en-US" baseline="-25000" dirty="0"/>
              <a:t>12</a:t>
            </a:r>
            <a:r>
              <a:rPr lang="en-US" altLang="en-US" dirty="0"/>
              <a:t>H</a:t>
            </a:r>
            <a:r>
              <a:rPr lang="en-US" altLang="en-US" baseline="-25000" dirty="0"/>
              <a:t>22</a:t>
            </a:r>
            <a:r>
              <a:rPr lang="en-US" altLang="en-US" dirty="0"/>
              <a:t>O</a:t>
            </a:r>
            <a:r>
              <a:rPr lang="en-US" altLang="en-US" baseline="-25000" dirty="0"/>
              <a:t>11</a:t>
            </a:r>
            <a:r>
              <a:rPr lang="en-US" altLang="en-US" dirty="0"/>
              <a:t>, KClO</a:t>
            </a:r>
            <a:r>
              <a:rPr lang="en-US" altLang="en-US" baseline="-25000" dirty="0"/>
              <a:t>3</a:t>
            </a:r>
            <a:r>
              <a:rPr lang="en-US" altLang="en-US" dirty="0"/>
              <a:t>), which one has the </a:t>
            </a:r>
            <a:r>
              <a:rPr lang="en-US" altLang="en-US" u="sng" dirty="0"/>
              <a:t>greatest</a:t>
            </a:r>
            <a:r>
              <a:rPr lang="en-US" altLang="en-US" dirty="0"/>
              <a:t> number of oxygen atoms?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87E2-4595-493D-A395-969881FA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578B-4157-4152-9DD9-AEBAB9C0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don't trust atoms they make up everything">
            <a:extLst>
              <a:ext uri="{FF2B5EF4-FFF2-40B4-BE49-F238E27FC236}">
                <a16:creationId xmlns:a16="http://schemas.microsoft.com/office/drawing/2014/main" id="{B19CCA71-82F9-45F3-BC34-23FBB612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295900" cy="61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0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Check-In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molar mass of hydrogen gas (H</a:t>
            </a:r>
            <a:r>
              <a:rPr lang="en-US" baseline="-25000" dirty="0"/>
              <a:t>2</a:t>
            </a:r>
            <a:r>
              <a:rPr lang="en-US" dirty="0"/>
              <a:t>)?</a:t>
            </a:r>
          </a:p>
          <a:p>
            <a:pPr marL="0" indent="0">
              <a:buNone/>
            </a:pPr>
            <a:r>
              <a:rPr lang="en-US" dirty="0"/>
              <a:t>1) 1.01 </a:t>
            </a:r>
            <a:r>
              <a:rPr lang="en-US" dirty="0" err="1"/>
              <a:t>amu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2) 2.02 </a:t>
            </a:r>
            <a:r>
              <a:rPr lang="en-US" dirty="0" err="1"/>
              <a:t>amu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3) 4.04 g/</a:t>
            </a:r>
            <a:r>
              <a:rPr lang="en-US" dirty="0" err="1"/>
              <a:t>mol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4) 1.01 g/</a:t>
            </a:r>
            <a:r>
              <a:rPr lang="en-US" dirty="0" err="1"/>
              <a:t>mol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5) 2.02 g/</a:t>
            </a:r>
            <a:r>
              <a:rPr lang="en-US" dirty="0" err="1"/>
              <a:t>mol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2688" y="5486400"/>
            <a:ext cx="2703512" cy="6461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6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7793037" cy="1143000"/>
          </a:xfrm>
        </p:spPr>
        <p:txBody>
          <a:bodyPr/>
          <a:lstStyle/>
          <a:p>
            <a:r>
              <a:rPr lang="en-US" dirty="0"/>
              <a:t>Check-In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0"/>
                <a:ext cx="85740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mass is 7.00x10</a:t>
                </a:r>
                <a:r>
                  <a:rPr lang="en-US" baseline="30000" dirty="0"/>
                  <a:t>23</a:t>
                </a:r>
                <a:r>
                  <a:rPr lang="en-US" dirty="0"/>
                  <a:t> atoms C? Pick the correct work.</a:t>
                </a:r>
              </a:p>
              <a:p>
                <a:pPr marL="0" indent="0">
                  <a:buNone/>
                </a:pPr>
                <a:r>
                  <a:rPr lang="en-US" sz="2400" dirty="0"/>
                  <a:t>1</a:t>
                </a:r>
                <a:r>
                  <a:rPr lang="en-US" sz="2400" b="0" dirty="0"/>
                  <a:t>)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7.00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𝑎𝑡𝑜𝑚𝑠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6.022×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𝑎𝑡𝑜𝑚𝑠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12.011 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/>
                  <a:t>2)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7.00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𝑎𝑡𝑜𝑚𝑠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12.011 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𝑎𝑡𝑜𝑚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/>
                  <a:t>3)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7.00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𝑎𝑡𝑜𝑚𝑠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6.022×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𝑎𝑡𝑜𝑚𝑠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12.011 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0"/>
                <a:ext cx="8574088" cy="4114800"/>
              </a:xfrm>
              <a:blipFill>
                <a:blip r:embed="rId2"/>
                <a:stretch>
                  <a:fillRect l="-1777"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3062" y="3352800"/>
            <a:ext cx="7690338" cy="762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19400" y="3581400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744244" y="3810000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781800" y="3842084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719988" y="3429000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743200" y="4648200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359951" y="4848286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486400" y="5715000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819400" y="5799221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93351" y="5983705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6781800" y="5983705"/>
            <a:ext cx="533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38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C, H, and O Compounds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017713"/>
          <a:ext cx="8421687" cy="42306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7229">
                  <a:extLst>
                    <a:ext uri="{9D8B030D-6E8A-4147-A177-3AD203B41FA5}">
                      <a16:colId xmlns:a16="http://schemas.microsoft.com/office/drawing/2014/main" val="3426325810"/>
                    </a:ext>
                  </a:extLst>
                </a:gridCol>
                <a:gridCol w="2807229">
                  <a:extLst>
                    <a:ext uri="{9D8B030D-6E8A-4147-A177-3AD203B41FA5}">
                      <a16:colId xmlns:a16="http://schemas.microsoft.com/office/drawing/2014/main" val="1161849731"/>
                    </a:ext>
                  </a:extLst>
                </a:gridCol>
                <a:gridCol w="2807229">
                  <a:extLst>
                    <a:ext uri="{9D8B030D-6E8A-4147-A177-3AD203B41FA5}">
                      <a16:colId xmlns:a16="http://schemas.microsoft.com/office/drawing/2014/main" val="1386234204"/>
                    </a:ext>
                  </a:extLst>
                </a:gridCol>
              </a:tblGrid>
              <a:tr h="846137">
                <a:tc>
                  <a:txBody>
                    <a:bodyPr/>
                    <a:lstStyle/>
                    <a:p>
                      <a:r>
                        <a:rPr lang="en-US" sz="3200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Appearance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78909"/>
                  </a:ext>
                </a:extLst>
              </a:tr>
              <a:tr h="846137">
                <a:tc>
                  <a:txBody>
                    <a:bodyPr/>
                    <a:lstStyle/>
                    <a:p>
                      <a:r>
                        <a:rPr lang="en-US" sz="3600" dirty="0"/>
                        <a:t>Sucrose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</a:t>
                      </a:r>
                      <a:r>
                        <a:rPr lang="en-US" sz="3600" baseline="-25000" dirty="0"/>
                        <a:t>12</a:t>
                      </a:r>
                      <a:r>
                        <a:rPr lang="en-US" sz="3600" dirty="0"/>
                        <a:t>H</a:t>
                      </a:r>
                      <a:r>
                        <a:rPr lang="en-US" sz="3600" baseline="-25000" dirty="0"/>
                        <a:t>22</a:t>
                      </a:r>
                      <a:r>
                        <a:rPr lang="en-US" sz="3600" dirty="0"/>
                        <a:t>O</a:t>
                      </a:r>
                      <a:r>
                        <a:rPr lang="en-US" sz="3600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701464"/>
                  </a:ext>
                </a:extLst>
              </a:tr>
              <a:tr h="846137">
                <a:tc>
                  <a:txBody>
                    <a:bodyPr/>
                    <a:lstStyle/>
                    <a:p>
                      <a:r>
                        <a:rPr lang="en-US" sz="3600" dirty="0"/>
                        <a:t>Aspirin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</a:t>
                      </a:r>
                      <a:r>
                        <a:rPr lang="en-US" sz="3600" baseline="-25000" dirty="0"/>
                        <a:t>9</a:t>
                      </a:r>
                      <a:r>
                        <a:rPr lang="en-US" sz="3600" dirty="0"/>
                        <a:t>H</a:t>
                      </a:r>
                      <a:r>
                        <a:rPr lang="en-US" sz="3600" baseline="-25000" dirty="0"/>
                        <a:t>8</a:t>
                      </a:r>
                      <a:r>
                        <a:rPr lang="en-US" sz="3600" dirty="0"/>
                        <a:t>O</a:t>
                      </a:r>
                      <a:r>
                        <a:rPr lang="en-US" sz="3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305097"/>
                  </a:ext>
                </a:extLst>
              </a:tr>
              <a:tr h="846137">
                <a:tc>
                  <a:txBody>
                    <a:bodyPr/>
                    <a:lstStyle/>
                    <a:p>
                      <a:r>
                        <a:rPr lang="en-US" sz="3600" dirty="0"/>
                        <a:t>Vanilla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</a:t>
                      </a:r>
                      <a:r>
                        <a:rPr lang="en-US" sz="3600" baseline="-25000" dirty="0"/>
                        <a:t>8</a:t>
                      </a:r>
                      <a:r>
                        <a:rPr lang="en-US" sz="3600" dirty="0"/>
                        <a:t>H</a:t>
                      </a:r>
                      <a:r>
                        <a:rPr lang="en-US" sz="3600" baseline="-25000" dirty="0"/>
                        <a:t>8</a:t>
                      </a:r>
                      <a:r>
                        <a:rPr lang="en-US" sz="3600" dirty="0"/>
                        <a:t>O</a:t>
                      </a:r>
                      <a:r>
                        <a:rPr lang="en-US" sz="3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50178"/>
                  </a:ext>
                </a:extLst>
              </a:tr>
              <a:tr h="846137">
                <a:tc>
                  <a:txBody>
                    <a:bodyPr/>
                    <a:lstStyle/>
                    <a:p>
                      <a:r>
                        <a:rPr lang="en-US" sz="3600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</a:t>
                      </a:r>
                      <a:r>
                        <a:rPr lang="en-US" sz="3600" baseline="-25000" dirty="0"/>
                        <a:t>6</a:t>
                      </a:r>
                      <a:r>
                        <a:rPr lang="en-US" sz="3600" dirty="0"/>
                        <a:t>H</a:t>
                      </a:r>
                      <a:r>
                        <a:rPr lang="en-US" sz="3600" baseline="-25000" dirty="0"/>
                        <a:t>12</a:t>
                      </a:r>
                      <a:r>
                        <a:rPr lang="en-US" sz="3600" dirty="0"/>
                        <a:t>O</a:t>
                      </a:r>
                      <a:r>
                        <a:rPr lang="en-US" sz="36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216587"/>
                  </a:ext>
                </a:extLst>
              </a:tr>
            </a:tbl>
          </a:graphicData>
        </a:graphic>
      </p:graphicFrame>
      <p:pic>
        <p:nvPicPr>
          <p:cNvPr id="617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2716213"/>
            <a:ext cx="1619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14700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0001" r="8665" b="9999"/>
          <a:stretch>
            <a:fillRect/>
          </a:stretch>
        </p:blipFill>
        <p:spPr bwMode="auto">
          <a:xfrm>
            <a:off x="7654925" y="4491038"/>
            <a:ext cx="12192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445125"/>
            <a:ext cx="15303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096500" y="5106988"/>
            <a:ext cx="5245100" cy="823912"/>
          </a:xfrm>
        </p:spPr>
        <p:txBody>
          <a:bodyPr/>
          <a:lstStyle/>
          <a:p>
            <a:r>
              <a:rPr lang="en-US" altLang="en-US"/>
              <a:t>Carbon Allotropes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2" descr="Image result for grap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147888"/>
            <a:ext cx="2552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Image result for coal car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81" y="183356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Image result for graphene she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576763"/>
            <a:ext cx="2717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Image result for diam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4508500"/>
            <a:ext cx="25971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Image result for buckyb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48000"/>
            <a:ext cx="22606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6000" kern="0" dirty="0">
                <a:ea typeface="ＭＳ Ｐゴシック" charset="0"/>
                <a:cs typeface="+mj-cs"/>
              </a:rPr>
              <a:t>Allotropes of Carbon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Demonstration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" y="2017713"/>
            <a:ext cx="8878888" cy="41148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5400" b="1" dirty="0"/>
              <a:t>C</a:t>
            </a:r>
            <a:r>
              <a:rPr lang="en-US" altLang="en-US" sz="5400" b="1" baseline="-25000" dirty="0"/>
              <a:t>12</a:t>
            </a:r>
            <a:r>
              <a:rPr lang="en-US" altLang="en-US" sz="5400" b="1" dirty="0"/>
              <a:t>H</a:t>
            </a:r>
            <a:r>
              <a:rPr lang="en-US" altLang="en-US" sz="5400" b="1" baseline="-25000" dirty="0"/>
              <a:t>22</a:t>
            </a:r>
            <a:r>
              <a:rPr lang="en-US" altLang="en-US" sz="5400" b="1" dirty="0"/>
              <a:t>O</a:t>
            </a:r>
            <a:r>
              <a:rPr lang="en-US" altLang="en-US" sz="5400" b="1" baseline="-25000" dirty="0"/>
              <a:t>11</a:t>
            </a:r>
          </a:p>
          <a:p>
            <a:pPr marL="0" indent="0" eaLnBrk="1" hangingPunct="1">
              <a:buNone/>
            </a:pPr>
            <a:r>
              <a:rPr lang="en-US" altLang="en-US" sz="3300" dirty="0"/>
              <a:t>From this demonstration…</a:t>
            </a:r>
          </a:p>
          <a:p>
            <a:r>
              <a:rPr lang="en-US" altLang="en-US" sz="3300" dirty="0"/>
              <a:t>Look for evidence that carbon is present in the sugar molecules.</a:t>
            </a:r>
          </a:p>
          <a:p>
            <a:r>
              <a:rPr lang="en-US" altLang="en-US" sz="3300" dirty="0"/>
              <a:t>Look for evidence that water vapor is released as the sugar decomposes.</a:t>
            </a:r>
          </a:p>
        </p:txBody>
      </p:sp>
    </p:spTree>
    <p:extLst>
      <p:ext uri="{BB962C8B-B14F-4D97-AF65-F5344CB8AC3E}">
        <p14:creationId xmlns:p14="http://schemas.microsoft.com/office/powerpoint/2010/main" val="326352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C, H, and O Compounds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017713"/>
          <a:ext cx="8421687" cy="42306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7229">
                  <a:extLst>
                    <a:ext uri="{9D8B030D-6E8A-4147-A177-3AD203B41FA5}">
                      <a16:colId xmlns:a16="http://schemas.microsoft.com/office/drawing/2014/main" val="3426325810"/>
                    </a:ext>
                  </a:extLst>
                </a:gridCol>
                <a:gridCol w="2807229">
                  <a:extLst>
                    <a:ext uri="{9D8B030D-6E8A-4147-A177-3AD203B41FA5}">
                      <a16:colId xmlns:a16="http://schemas.microsoft.com/office/drawing/2014/main" val="1161849731"/>
                    </a:ext>
                  </a:extLst>
                </a:gridCol>
                <a:gridCol w="2807229">
                  <a:extLst>
                    <a:ext uri="{9D8B030D-6E8A-4147-A177-3AD203B41FA5}">
                      <a16:colId xmlns:a16="http://schemas.microsoft.com/office/drawing/2014/main" val="1386234204"/>
                    </a:ext>
                  </a:extLst>
                </a:gridCol>
              </a:tblGrid>
              <a:tr h="846137">
                <a:tc>
                  <a:txBody>
                    <a:bodyPr/>
                    <a:lstStyle/>
                    <a:p>
                      <a:r>
                        <a:rPr lang="en-US" sz="3200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Appearance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78909"/>
                  </a:ext>
                </a:extLst>
              </a:tr>
              <a:tr h="846137">
                <a:tc>
                  <a:txBody>
                    <a:bodyPr/>
                    <a:lstStyle/>
                    <a:p>
                      <a:r>
                        <a:rPr lang="en-US" sz="3600" dirty="0"/>
                        <a:t>Sucrose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</a:t>
                      </a:r>
                      <a:r>
                        <a:rPr lang="en-US" sz="3600" baseline="-25000" dirty="0"/>
                        <a:t>12</a:t>
                      </a:r>
                      <a:r>
                        <a:rPr lang="en-US" sz="3600" dirty="0"/>
                        <a:t>H</a:t>
                      </a:r>
                      <a:r>
                        <a:rPr lang="en-US" sz="3600" baseline="-25000" dirty="0"/>
                        <a:t>22</a:t>
                      </a:r>
                      <a:r>
                        <a:rPr lang="en-US" sz="3600" dirty="0"/>
                        <a:t>O</a:t>
                      </a:r>
                      <a:r>
                        <a:rPr lang="en-US" sz="3600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701464"/>
                  </a:ext>
                </a:extLst>
              </a:tr>
              <a:tr h="846137">
                <a:tc>
                  <a:txBody>
                    <a:bodyPr/>
                    <a:lstStyle/>
                    <a:p>
                      <a:r>
                        <a:rPr lang="en-US" sz="3600" dirty="0"/>
                        <a:t>Aspirin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</a:t>
                      </a:r>
                      <a:r>
                        <a:rPr lang="en-US" sz="3600" baseline="-25000" dirty="0"/>
                        <a:t>9</a:t>
                      </a:r>
                      <a:r>
                        <a:rPr lang="en-US" sz="3600" dirty="0"/>
                        <a:t>H</a:t>
                      </a:r>
                      <a:r>
                        <a:rPr lang="en-US" sz="3600" baseline="-25000" dirty="0"/>
                        <a:t>8</a:t>
                      </a:r>
                      <a:r>
                        <a:rPr lang="en-US" sz="3600" dirty="0"/>
                        <a:t>O</a:t>
                      </a:r>
                      <a:r>
                        <a:rPr lang="en-US" sz="3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305097"/>
                  </a:ext>
                </a:extLst>
              </a:tr>
              <a:tr h="846137">
                <a:tc>
                  <a:txBody>
                    <a:bodyPr/>
                    <a:lstStyle/>
                    <a:p>
                      <a:r>
                        <a:rPr lang="en-US" sz="3600" dirty="0"/>
                        <a:t>Vanilla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</a:t>
                      </a:r>
                      <a:r>
                        <a:rPr lang="en-US" sz="3600" baseline="-25000" dirty="0"/>
                        <a:t>8</a:t>
                      </a:r>
                      <a:r>
                        <a:rPr lang="en-US" sz="3600" dirty="0"/>
                        <a:t>H</a:t>
                      </a:r>
                      <a:r>
                        <a:rPr lang="en-US" sz="3600" baseline="-25000" dirty="0"/>
                        <a:t>8</a:t>
                      </a:r>
                      <a:r>
                        <a:rPr lang="en-US" sz="3600" dirty="0"/>
                        <a:t>O</a:t>
                      </a:r>
                      <a:r>
                        <a:rPr lang="en-US" sz="3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50178"/>
                  </a:ext>
                </a:extLst>
              </a:tr>
              <a:tr h="846137">
                <a:tc>
                  <a:txBody>
                    <a:bodyPr/>
                    <a:lstStyle/>
                    <a:p>
                      <a:r>
                        <a:rPr lang="en-US" sz="3600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</a:t>
                      </a:r>
                      <a:r>
                        <a:rPr lang="en-US" sz="3600" baseline="-25000" dirty="0"/>
                        <a:t>6</a:t>
                      </a:r>
                      <a:r>
                        <a:rPr lang="en-US" sz="3600" dirty="0"/>
                        <a:t>H</a:t>
                      </a:r>
                      <a:r>
                        <a:rPr lang="en-US" sz="3600" baseline="-25000" dirty="0"/>
                        <a:t>12</a:t>
                      </a:r>
                      <a:r>
                        <a:rPr lang="en-US" sz="3600" dirty="0"/>
                        <a:t>O</a:t>
                      </a:r>
                      <a:r>
                        <a:rPr lang="en-US" sz="36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216587"/>
                  </a:ext>
                </a:extLst>
              </a:tr>
            </a:tbl>
          </a:graphicData>
        </a:graphic>
      </p:graphicFrame>
      <p:pic>
        <p:nvPicPr>
          <p:cNvPr id="617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2716213"/>
            <a:ext cx="1619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14700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0001" r="8665" b="9999"/>
          <a:stretch>
            <a:fillRect/>
          </a:stretch>
        </p:blipFill>
        <p:spPr bwMode="auto">
          <a:xfrm>
            <a:off x="7654925" y="4491038"/>
            <a:ext cx="12192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445125"/>
            <a:ext cx="15303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53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What is the percent (by mass) of carbon in sucrose (C</a:t>
            </a:r>
            <a:r>
              <a:rPr lang="en-US" altLang="en-US" baseline="-25000" dirty="0"/>
              <a:t>12</a:t>
            </a:r>
            <a:r>
              <a:rPr lang="en-US" altLang="en-US" dirty="0"/>
              <a:t>H</a:t>
            </a:r>
            <a:r>
              <a:rPr lang="en-US" altLang="en-US" baseline="-25000" dirty="0"/>
              <a:t>22</a:t>
            </a:r>
            <a:r>
              <a:rPr lang="en-US" altLang="en-US" dirty="0"/>
              <a:t>O</a:t>
            </a:r>
            <a:r>
              <a:rPr lang="en-US" altLang="en-US" baseline="-25000" dirty="0"/>
              <a:t>11</a:t>
            </a:r>
            <a:r>
              <a:rPr lang="en-US" altLang="en-US" dirty="0"/>
              <a:t>)?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5778</TotalTime>
  <Words>465</Words>
  <Application>Microsoft Office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Tahoma</vt:lpstr>
      <vt:lpstr>Wingdings</vt:lpstr>
      <vt:lpstr>Blends</vt:lpstr>
      <vt:lpstr>Announcements</vt:lpstr>
      <vt:lpstr>PowerPoint Presentation</vt:lpstr>
      <vt:lpstr>Check-In #1</vt:lpstr>
      <vt:lpstr>Check-In #2</vt:lpstr>
      <vt:lpstr>C, H, and O Compounds</vt:lpstr>
      <vt:lpstr>Carbon Allotropes</vt:lpstr>
      <vt:lpstr>Demonstration</vt:lpstr>
      <vt:lpstr>C, H, and O Compounds</vt:lpstr>
      <vt:lpstr>Example</vt:lpstr>
      <vt:lpstr>One more…</vt:lpstr>
      <vt:lpstr>Clicker #1</vt:lpstr>
      <vt:lpstr>Example</vt:lpstr>
      <vt:lpstr>Clicker #2</vt:lpstr>
      <vt:lpstr>Clicker #3</vt:lpstr>
      <vt:lpstr>New Example</vt:lpstr>
      <vt:lpstr>Consider the problem…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100</dc:title>
  <dc:creator>Don Decoste</dc:creator>
  <cp:lastModifiedBy>McCarren, Elise Marie</cp:lastModifiedBy>
  <cp:revision>187</cp:revision>
  <cp:lastPrinted>1601-01-01T00:00:00Z</cp:lastPrinted>
  <dcterms:created xsi:type="dcterms:W3CDTF">2001-08-23T14:48:38Z</dcterms:created>
  <dcterms:modified xsi:type="dcterms:W3CDTF">2020-01-30T14:56:58Z</dcterms:modified>
</cp:coreProperties>
</file>