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99" r:id="rId2"/>
    <p:sldId id="308" r:id="rId3"/>
    <p:sldId id="300" r:id="rId4"/>
    <p:sldId id="302" r:id="rId5"/>
    <p:sldId id="301" r:id="rId6"/>
    <p:sldId id="304" r:id="rId7"/>
    <p:sldId id="307" r:id="rId8"/>
    <p:sldId id="303" r:id="rId9"/>
    <p:sldId id="306" r:id="rId10"/>
    <p:sldId id="310" r:id="rId11"/>
    <p:sldId id="305" r:id="rId12"/>
    <p:sldId id="30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>
      <p:cViewPr varScale="1">
        <p:scale>
          <a:sx n="136" d="100"/>
          <a:sy n="136" d="100"/>
        </p:scale>
        <p:origin x="64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F80E1B-ED15-4259-8F1A-66AD9630DD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AA343C1-C897-478A-8CBD-D46406585D20}" type="datetimeFigureOut">
              <a:rPr lang="en-US"/>
              <a:pPr>
                <a:defRPr/>
              </a:pPr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9630EA4-F7D8-4266-AA0E-A6130C7C8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01C0822-D1B5-4B80-A393-919A0CB4540B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80204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90D0261-5402-4E5F-B40C-9F043AD6E0F3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3954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8848BEE-01DE-4402-9932-98009C49BA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31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A6186-3005-4EE0-B50E-C31045F8BB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8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E1E5-9CA7-4055-8585-95F8094C6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53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2C8F2-871E-46C9-807D-604A9A2183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8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9AA7-574B-4C4F-BA04-28D9EB810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41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CF754-A1B5-44A4-B804-E3C8C1776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9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87E4D-3F62-41CF-A0C9-1A29C17FB5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44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73534-0133-430C-923E-B3BD83E64E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5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DEA95-4356-4B85-9725-6A18BC86C9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48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DEC5-C095-4552-8EEF-E84F9DAF91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66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DA7C9-0013-4B90-BF07-0A4CFD1531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20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3CE9DDC-830B-468B-B40D-CA0F036F1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cpw6DO0wq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6482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ea typeface="ＭＳ Ｐゴシック" charset="0"/>
              </a:rPr>
              <a:t>Pre &amp; Post-lecture Assignments (Lon-</a:t>
            </a:r>
            <a:r>
              <a:rPr lang="en-US" dirty="0" err="1">
                <a:ea typeface="ＭＳ Ｐゴシック" charset="0"/>
              </a:rPr>
              <a:t>Capa</a:t>
            </a:r>
            <a:r>
              <a:rPr lang="en-US" dirty="0">
                <a:ea typeface="ＭＳ Ｐゴシック" charset="0"/>
              </a:rPr>
              <a:t>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3200" dirty="0">
                <a:ea typeface="ＭＳ Ｐゴシック" charset="0"/>
              </a:rPr>
              <a:t>8:00 am Tuesday &amp; Thursday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ea typeface="ＭＳ Ｐゴシック" charset="0"/>
              </a:rPr>
              <a:t>Electronic Homework #2 due Wednesday (tomorrow) at 10:00 pm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ea typeface="ＭＳ Ｐゴシック" charset="0"/>
              </a:rPr>
              <a:t>Lab write-up 1 due Friday first five minutes </a:t>
            </a:r>
            <a:r>
              <a:rPr lang="en-US">
                <a:ea typeface="ＭＳ Ｐゴシック" charset="0"/>
              </a:rPr>
              <a:t>of discussion</a:t>
            </a:r>
            <a:endParaRPr lang="en-US" dirty="0">
              <a:ea typeface="ＭＳ Ｐゴシック" charset="0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ea typeface="ＭＳ Ｐゴシック" charset="0"/>
              </a:rPr>
              <a:t>Textbook homework Assignment 3 due Friday in discussion (pg. 16)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236538" y="-168275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altLang="en-US" sz="2800" i="1" kern="0" dirty="0"/>
              <a:t>Be respectful – no electronics please!</a:t>
            </a:r>
          </a:p>
        </p:txBody>
      </p:sp>
      <p:pic>
        <p:nvPicPr>
          <p:cNvPr id="4101" name="Picture 2" descr="Image result for cell phone and lap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5575"/>
            <a:ext cx="11239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&quot;No&quot; Symbol 5"/>
          <p:cNvSpPr/>
          <p:nvPr/>
        </p:nvSpPr>
        <p:spPr bwMode="auto">
          <a:xfrm>
            <a:off x="6705600" y="496888"/>
            <a:ext cx="500063" cy="441325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06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Clicker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5501879" cy="3395663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Will a drinking straw work on the moon?  Assume that it is in a glass of water (and the water is staying in the glass).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385763" indent="-385763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Yes, it will work the same way.</a:t>
            </a:r>
          </a:p>
          <a:p>
            <a:pPr marL="385763" indent="-385763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Yes, but it will not work as well due to less gravity.</a:t>
            </a:r>
          </a:p>
          <a:p>
            <a:pPr marL="385763" indent="-385763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Yes, but it will not work as well because there is no air.</a:t>
            </a:r>
          </a:p>
          <a:p>
            <a:pPr marL="385763" indent="-385763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No, it will not work because there is less gravity.</a:t>
            </a:r>
          </a:p>
          <a:p>
            <a:pPr marL="385763" indent="-385763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No, it will not work because there is no air.</a:t>
            </a:r>
          </a:p>
        </p:txBody>
      </p:sp>
      <p:pic>
        <p:nvPicPr>
          <p:cNvPr id="1536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894" y="1841897"/>
            <a:ext cx="246697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4712" y="5274468"/>
            <a:ext cx="5715000" cy="36433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1290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Straw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76209"/>
            <a:ext cx="5181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Define</a:t>
            </a:r>
          </a:p>
          <a:p>
            <a:pPr lvl="1"/>
            <a:r>
              <a:rPr lang="en-US" dirty="0"/>
              <a:t>The system</a:t>
            </a:r>
          </a:p>
          <a:p>
            <a:pPr lvl="1"/>
            <a:r>
              <a:rPr lang="en-US" dirty="0"/>
              <a:t>Constant variables</a:t>
            </a:r>
          </a:p>
          <a:p>
            <a:pPr lvl="1"/>
            <a:r>
              <a:rPr lang="en-US" dirty="0"/>
              <a:t>Changing variables</a:t>
            </a:r>
          </a:p>
          <a:p>
            <a:pPr marL="0" indent="0">
              <a:buNone/>
            </a:pPr>
            <a:r>
              <a:rPr lang="en-US" dirty="0"/>
              <a:t>2. Explain (use Kinetic Molecular Theory)</a:t>
            </a:r>
          </a:p>
          <a:p>
            <a:pPr marL="0" indent="0">
              <a:buNone/>
            </a:pPr>
            <a:r>
              <a:rPr lang="en-US" dirty="0"/>
              <a:t>3. Draw/Diagram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03" y="1941338"/>
            <a:ext cx="3581400" cy="4267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098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https://www.youtube.com/watch?v=Ucpw6DO0wq8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864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 Info – Tues Feb. 18</a:t>
            </a:r>
            <a:r>
              <a:rPr lang="en-US" altLang="en-US" baseline="30000" dirty="0"/>
              <a:t>th</a:t>
            </a:r>
            <a:r>
              <a:rPr lang="en-US" alt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15 Multiple Choice Questions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2 Multi-part free response questions</a:t>
            </a:r>
          </a:p>
          <a:p>
            <a:pPr>
              <a:defRPr/>
            </a:pPr>
            <a:r>
              <a:rPr lang="en-US" dirty="0"/>
              <a:t>You will be asked to explain.</a:t>
            </a:r>
          </a:p>
          <a:p>
            <a:pPr>
              <a:defRPr/>
            </a:pPr>
            <a:r>
              <a:rPr lang="en-US" dirty="0"/>
              <a:t>You will be asked questions that link multiple topics together.</a:t>
            </a:r>
          </a:p>
          <a:p>
            <a:pPr>
              <a:defRPr/>
            </a:pPr>
            <a:r>
              <a:rPr lang="en-US" dirty="0"/>
              <a:t>You will be asked questions that you have not seen before that test your understanding and reasoning skills.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3200400"/>
            <a:ext cx="5715000" cy="6096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38763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Clicker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542" y="2209800"/>
            <a:ext cx="5501879" cy="3395663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Will a drinking straw work on the moon?  Assume that it is in a glass of water (and the water is staying in the glass).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385763" indent="-385763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Yes, it will work the same way.</a:t>
            </a:r>
          </a:p>
          <a:p>
            <a:pPr marL="385763" indent="-385763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Yes, but it will not work as well due to less gravity.</a:t>
            </a:r>
          </a:p>
          <a:p>
            <a:pPr marL="385763" indent="-385763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Yes, but it will not work as well because there is no air.</a:t>
            </a:r>
          </a:p>
          <a:p>
            <a:pPr marL="385763" indent="-385763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No, it will not work because there is less gravity.</a:t>
            </a:r>
          </a:p>
          <a:p>
            <a:pPr marL="385763" indent="-385763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dirty="0"/>
              <a:t>No, it will not work because there is no air.</a:t>
            </a:r>
          </a:p>
        </p:txBody>
      </p:sp>
      <p:pic>
        <p:nvPicPr>
          <p:cNvPr id="1536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894" y="1841897"/>
            <a:ext cx="246697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543" y="5257800"/>
            <a:ext cx="5501878" cy="3810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11904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Kinetic Molecular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r>
              <a:rPr lang="en-US" dirty="0"/>
              <a:t>Gas particles are in constant random motion.</a:t>
            </a:r>
          </a:p>
          <a:p>
            <a:r>
              <a:rPr lang="en-US" dirty="0"/>
              <a:t>Pressure is due to force of particle collisions with the container walls.</a:t>
            </a:r>
          </a:p>
          <a:p>
            <a:r>
              <a:rPr lang="en-US" dirty="0"/>
              <a:t>Average kinetic energy of the gas depends entirely on the temperature (in Kelvin).</a:t>
            </a:r>
          </a:p>
          <a:p>
            <a:r>
              <a:rPr lang="en-US" dirty="0"/>
              <a:t>Particle volume is negligible.*</a:t>
            </a:r>
          </a:p>
          <a:p>
            <a:r>
              <a:rPr lang="en-US" dirty="0"/>
              <a:t>Gas particles exert no attraction on one another.*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3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Define</a:t>
            </a:r>
          </a:p>
          <a:p>
            <a:pPr lvl="1"/>
            <a:r>
              <a:rPr lang="en-US" dirty="0"/>
              <a:t>The system</a:t>
            </a:r>
          </a:p>
          <a:p>
            <a:pPr lvl="1"/>
            <a:r>
              <a:rPr lang="en-US" dirty="0"/>
              <a:t>Constant variables</a:t>
            </a:r>
          </a:p>
          <a:p>
            <a:pPr lvl="1"/>
            <a:r>
              <a:rPr lang="en-US" dirty="0"/>
              <a:t>Changing variables</a:t>
            </a:r>
          </a:p>
          <a:p>
            <a:pPr marL="0" indent="0">
              <a:buNone/>
            </a:pPr>
            <a:r>
              <a:rPr lang="en-US" dirty="0"/>
              <a:t>2. Explain (use Kinetic Molecular Theory)</a:t>
            </a:r>
          </a:p>
          <a:p>
            <a:pPr marL="0" indent="0">
              <a:buNone/>
            </a:pPr>
            <a:r>
              <a:rPr lang="en-US" dirty="0"/>
              <a:t>3. Draw/Diagram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8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Clicker #2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153400" cy="45720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tabLst>
                <a:tab pos="625475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As the temperature of the gas in the aerosol can increases, the pressure in the can will</a:t>
            </a:r>
          </a:p>
          <a:p>
            <a:pPr marL="0" indent="0" eaLnBrk="1" hangingPunct="1">
              <a:buFont typeface="Wingdings" charset="0"/>
              <a:buNone/>
              <a:tabLst>
                <a:tab pos="625475" algn="l"/>
              </a:tabLst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 marL="231775" lvl="1" indent="115888" eaLnBrk="1" hangingPunct="1">
              <a:buFont typeface="Wingdings" charset="0"/>
              <a:buNone/>
              <a:tabLst>
                <a:tab pos="625475" algn="l"/>
              </a:tabLst>
              <a:defRPr/>
            </a:pPr>
            <a:r>
              <a:rPr lang="en-US" sz="3200" dirty="0">
                <a:ea typeface="ＭＳ Ｐゴシック" charset="0"/>
              </a:rPr>
              <a:t>A)	increase </a:t>
            </a:r>
          </a:p>
          <a:p>
            <a:pPr marL="231775" lvl="1" indent="115888" eaLnBrk="1" hangingPunct="1">
              <a:buFont typeface="Wingdings" charset="0"/>
              <a:buNone/>
              <a:tabLst>
                <a:tab pos="625475" algn="l"/>
              </a:tabLst>
              <a:defRPr/>
            </a:pPr>
            <a:r>
              <a:rPr lang="en-US" sz="3200" dirty="0">
                <a:ea typeface="ＭＳ Ｐゴシック" charset="0"/>
              </a:rPr>
              <a:t>B)	decrease </a:t>
            </a:r>
          </a:p>
          <a:p>
            <a:pPr marL="231775" lvl="1" indent="115888" eaLnBrk="1" hangingPunct="1">
              <a:buFont typeface="Wingdings" charset="0"/>
              <a:buNone/>
              <a:tabLst>
                <a:tab pos="625475" algn="l"/>
              </a:tabLst>
              <a:defRPr/>
            </a:pPr>
            <a:r>
              <a:rPr lang="en-US" sz="3200" dirty="0">
                <a:ea typeface="ＭＳ Ｐゴシック" charset="0"/>
              </a:rPr>
              <a:t>C)	stay the same 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914400" y="3733800"/>
            <a:ext cx="2438400" cy="5334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9747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Define</a:t>
            </a:r>
          </a:p>
          <a:p>
            <a:pPr lvl="1"/>
            <a:r>
              <a:rPr lang="en-US" dirty="0"/>
              <a:t>The system</a:t>
            </a:r>
          </a:p>
          <a:p>
            <a:pPr lvl="1"/>
            <a:r>
              <a:rPr lang="en-US" dirty="0"/>
              <a:t>Constant variables</a:t>
            </a:r>
          </a:p>
          <a:p>
            <a:pPr lvl="1"/>
            <a:r>
              <a:rPr lang="en-US" dirty="0"/>
              <a:t>Changing variables</a:t>
            </a:r>
          </a:p>
          <a:p>
            <a:pPr marL="0" indent="0">
              <a:buNone/>
            </a:pPr>
            <a:r>
              <a:rPr lang="en-US" dirty="0"/>
              <a:t>2. Explain (use Kinetic Molecular Theory)</a:t>
            </a:r>
          </a:p>
          <a:p>
            <a:pPr marL="0" indent="0">
              <a:buNone/>
            </a:pPr>
            <a:r>
              <a:rPr lang="en-US" dirty="0"/>
              <a:t>3. Draw/Diagram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2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  <a:cs typeface="+mj-cs"/>
              </a:rPr>
              <a:t>Clicker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153400" cy="45720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tabLst>
                <a:tab pos="463550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Is the pressure in the larger balloon greater than, less than, or about equal to the pressure in the smaller balloon?</a:t>
            </a:r>
          </a:p>
          <a:p>
            <a:pPr marL="0" indent="0" eaLnBrk="1" hangingPunct="1">
              <a:buFont typeface="Wingdings" charset="0"/>
              <a:buChar char="n"/>
              <a:tabLst>
                <a:tab pos="463550" algn="l"/>
              </a:tabLst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 marL="0" indent="0" eaLnBrk="1" hangingPunct="1">
              <a:buFont typeface="Wingdings" charset="0"/>
              <a:buNone/>
              <a:tabLst>
                <a:tab pos="463550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A)	greater than the smaller balloon</a:t>
            </a:r>
          </a:p>
          <a:p>
            <a:pPr marL="0" indent="0" eaLnBrk="1" hangingPunct="1">
              <a:buFont typeface="Wingdings" charset="0"/>
              <a:buNone/>
              <a:tabLst>
                <a:tab pos="463550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B)	less than the smaller balloon</a:t>
            </a:r>
          </a:p>
          <a:p>
            <a:pPr marL="0" indent="0" eaLnBrk="1" hangingPunct="1">
              <a:buFont typeface="Wingdings" charset="0"/>
              <a:buNone/>
              <a:tabLst>
                <a:tab pos="463550" algn="l"/>
              </a:tabLst>
              <a:defRPr/>
            </a:pPr>
            <a:r>
              <a:rPr lang="en-US" dirty="0">
                <a:ea typeface="ＭＳ Ｐゴシック" charset="0"/>
                <a:cs typeface="+mn-cs"/>
              </a:rPr>
              <a:t>C)	equal to the smaller balloon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685800" y="5334000"/>
            <a:ext cx="5715000" cy="6858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79877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Define</a:t>
            </a:r>
          </a:p>
          <a:p>
            <a:pPr lvl="1"/>
            <a:r>
              <a:rPr lang="en-US" dirty="0"/>
              <a:t>The system</a:t>
            </a:r>
          </a:p>
          <a:p>
            <a:pPr lvl="1"/>
            <a:r>
              <a:rPr lang="en-US" dirty="0"/>
              <a:t>Constant variables</a:t>
            </a:r>
          </a:p>
          <a:p>
            <a:pPr lvl="1"/>
            <a:r>
              <a:rPr lang="en-US" dirty="0"/>
              <a:t>Changing variables</a:t>
            </a:r>
          </a:p>
          <a:p>
            <a:pPr marL="0" indent="0">
              <a:buNone/>
            </a:pPr>
            <a:r>
              <a:rPr lang="en-US" dirty="0"/>
              <a:t>2. Explain (use Kinetic Molecular Theory)</a:t>
            </a:r>
          </a:p>
          <a:p>
            <a:pPr marL="0" indent="0">
              <a:buNone/>
            </a:pPr>
            <a:r>
              <a:rPr lang="en-US" dirty="0"/>
              <a:t>3. Draw/Diagram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3606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4536</TotalTime>
  <Words>546</Words>
  <Application>Microsoft Office PowerPoint</Application>
  <PresentationFormat>On-screen Show (4:3)</PresentationFormat>
  <Paragraphs>79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Tahoma</vt:lpstr>
      <vt:lpstr>Wingdings</vt:lpstr>
      <vt:lpstr>Blends</vt:lpstr>
      <vt:lpstr>Announcements</vt:lpstr>
      <vt:lpstr>Exam Info – Tues Feb. 18th </vt:lpstr>
      <vt:lpstr>Clicker #1</vt:lpstr>
      <vt:lpstr>Kinetic Molecular Theory</vt:lpstr>
      <vt:lpstr>Process</vt:lpstr>
      <vt:lpstr>Clicker #2</vt:lpstr>
      <vt:lpstr>Process</vt:lpstr>
      <vt:lpstr>Clicker #3</vt:lpstr>
      <vt:lpstr>Process</vt:lpstr>
      <vt:lpstr>Clicker #1</vt:lpstr>
      <vt:lpstr>The Straw</vt:lpstr>
      <vt:lpstr>Video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100</dc:title>
  <dc:creator>Don Decoste</dc:creator>
  <cp:lastModifiedBy>McCarren, Elise Marie</cp:lastModifiedBy>
  <cp:revision>170</cp:revision>
  <cp:lastPrinted>1601-01-01T00:00:00Z</cp:lastPrinted>
  <dcterms:created xsi:type="dcterms:W3CDTF">2001-08-23T14:48:38Z</dcterms:created>
  <dcterms:modified xsi:type="dcterms:W3CDTF">2020-02-03T22:07:02Z</dcterms:modified>
</cp:coreProperties>
</file>