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7"/>
  </p:notesMasterIdLst>
  <p:handoutMasterIdLst>
    <p:handoutMasterId r:id="rId18"/>
  </p:handoutMasterIdLst>
  <p:sldIdLst>
    <p:sldId id="299" r:id="rId2"/>
    <p:sldId id="320" r:id="rId3"/>
    <p:sldId id="304" r:id="rId4"/>
    <p:sldId id="319" r:id="rId5"/>
    <p:sldId id="323" r:id="rId6"/>
    <p:sldId id="310" r:id="rId7"/>
    <p:sldId id="313" r:id="rId8"/>
    <p:sldId id="311" r:id="rId9"/>
    <p:sldId id="307" r:id="rId10"/>
    <p:sldId id="306" r:id="rId11"/>
    <p:sldId id="308" r:id="rId12"/>
    <p:sldId id="309" r:id="rId13"/>
    <p:sldId id="321" r:id="rId14"/>
    <p:sldId id="317" r:id="rId15"/>
    <p:sldId id="324" r:id="rId1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ahoma" panose="020B060403050404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ahoma" panose="020B060403050404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ahoma" panose="020B060403050404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ahoma" panose="020B060403050404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85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ea typeface="+mn-ea"/>
                <a:cs typeface="+mn-cs"/>
              </a:defRPr>
            </a:lvl1pPr>
          </a:lstStyle>
          <a:p>
            <a:pPr>
              <a:defRPr/>
            </a:pPr>
            <a:endParaRPr lang="en-US"/>
          </a:p>
        </p:txBody>
      </p:sp>
      <p:sp>
        <p:nvSpPr>
          <p:cNvPr id="103427"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ea typeface="+mn-ea"/>
                <a:cs typeface="+mn-cs"/>
              </a:defRPr>
            </a:lvl1pPr>
          </a:lstStyle>
          <a:p>
            <a:pPr>
              <a:defRPr/>
            </a:pPr>
            <a:endParaRPr lang="en-US"/>
          </a:p>
        </p:txBody>
      </p:sp>
      <p:sp>
        <p:nvSpPr>
          <p:cNvPr id="103428"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ea typeface="+mn-ea"/>
                <a:cs typeface="+mn-cs"/>
              </a:defRPr>
            </a:lvl1pPr>
          </a:lstStyle>
          <a:p>
            <a:pPr>
              <a:defRPr/>
            </a:pPr>
            <a:endParaRPr lang="en-US"/>
          </a:p>
        </p:txBody>
      </p:sp>
      <p:sp>
        <p:nvSpPr>
          <p:cNvPr id="103429"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D54D910-C7DA-4591-9063-B2549249A22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97DE5BE4-AAA3-4A4E-AC62-C9C7A94BB4D8}" type="datetimeFigureOut">
              <a:rPr lang="en-US"/>
              <a:pPr>
                <a:defRPr/>
              </a:pPr>
              <a:t>2/12/2020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a:lvl1pPr>
          </a:lstStyle>
          <a:p>
            <a:pPr>
              <a:defRPr/>
            </a:pPr>
            <a:fld id="{B4436FF9-F149-43E1-9393-09205B41007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defRPr/>
                </a:pPr>
                <a:endParaRPr lang="en-US" alt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defRPr/>
                </a:pPr>
                <a:endParaRPr lang="en-US" alt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defRPr/>
                </a:pPr>
                <a:endParaRPr lang="en-US" altLang="en-US"/>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defRPr/>
                </a:pPr>
                <a:endParaRPr lang="en-US" alt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defRPr/>
              </a:pPr>
              <a:endParaRPr lang="en-US" alt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defRPr/>
              </a:pPr>
              <a:endParaRPr lang="en-US" alt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defRPr/>
              </a:pPr>
              <a:endParaRPr lang="en-US" altLang="en-US"/>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pPr lvl="0"/>
            <a:r>
              <a:rPr lang="en-US" noProof="0"/>
              <a:t>Click to edit Master title style</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A40EA030-DCEF-441E-BA86-3E83255E0F0E}" type="slidenum">
              <a:rPr lang="en-US" altLang="en-US"/>
              <a:pPr>
                <a:defRPr/>
              </a:pPr>
              <a:t>‹#›</a:t>
            </a:fld>
            <a:endParaRPr lang="en-US" altLang="en-US"/>
          </a:p>
        </p:txBody>
      </p:sp>
    </p:spTree>
    <p:extLst>
      <p:ext uri="{BB962C8B-B14F-4D97-AF65-F5344CB8AC3E}">
        <p14:creationId xmlns:p14="http://schemas.microsoft.com/office/powerpoint/2010/main" val="593655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2685511-9B8D-4E60-9916-6A1118299AED}" type="slidenum">
              <a:rPr lang="en-US" altLang="en-US"/>
              <a:pPr>
                <a:defRPr/>
              </a:pPr>
              <a:t>‹#›</a:t>
            </a:fld>
            <a:endParaRPr lang="en-US" altLang="en-US"/>
          </a:p>
        </p:txBody>
      </p:sp>
    </p:spTree>
    <p:extLst>
      <p:ext uri="{BB962C8B-B14F-4D97-AF65-F5344CB8AC3E}">
        <p14:creationId xmlns:p14="http://schemas.microsoft.com/office/powerpoint/2010/main" val="3885705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7394482-24D3-4A77-B5DB-499D44843C21}" type="slidenum">
              <a:rPr lang="en-US" altLang="en-US"/>
              <a:pPr>
                <a:defRPr/>
              </a:pPr>
              <a:t>‹#›</a:t>
            </a:fld>
            <a:endParaRPr lang="en-US" altLang="en-US"/>
          </a:p>
        </p:txBody>
      </p:sp>
    </p:spTree>
    <p:extLst>
      <p:ext uri="{BB962C8B-B14F-4D97-AF65-F5344CB8AC3E}">
        <p14:creationId xmlns:p14="http://schemas.microsoft.com/office/powerpoint/2010/main" val="1695567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C1343BC-DDB1-4527-AA0A-56B6C26D3D71}" type="slidenum">
              <a:rPr lang="en-US" altLang="en-US"/>
              <a:pPr>
                <a:defRPr/>
              </a:pPr>
              <a:t>‹#›</a:t>
            </a:fld>
            <a:endParaRPr lang="en-US" altLang="en-US"/>
          </a:p>
        </p:txBody>
      </p:sp>
    </p:spTree>
    <p:extLst>
      <p:ext uri="{BB962C8B-B14F-4D97-AF65-F5344CB8AC3E}">
        <p14:creationId xmlns:p14="http://schemas.microsoft.com/office/powerpoint/2010/main" val="364786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2668DCC-3D49-45DC-B682-920C33C31952}" type="slidenum">
              <a:rPr lang="en-US" altLang="en-US"/>
              <a:pPr>
                <a:defRPr/>
              </a:pPr>
              <a:t>‹#›</a:t>
            </a:fld>
            <a:endParaRPr lang="en-US" altLang="en-US"/>
          </a:p>
        </p:txBody>
      </p:sp>
    </p:spTree>
    <p:extLst>
      <p:ext uri="{BB962C8B-B14F-4D97-AF65-F5344CB8AC3E}">
        <p14:creationId xmlns:p14="http://schemas.microsoft.com/office/powerpoint/2010/main" val="701174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0C781D6-2558-4DF7-817A-0F61442C840C}" type="slidenum">
              <a:rPr lang="en-US" altLang="en-US"/>
              <a:pPr>
                <a:defRPr/>
              </a:pPr>
              <a:t>‹#›</a:t>
            </a:fld>
            <a:endParaRPr lang="en-US" altLang="en-US"/>
          </a:p>
        </p:txBody>
      </p:sp>
    </p:spTree>
    <p:extLst>
      <p:ext uri="{BB962C8B-B14F-4D97-AF65-F5344CB8AC3E}">
        <p14:creationId xmlns:p14="http://schemas.microsoft.com/office/powerpoint/2010/main" val="4163672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BC093E1B-55FE-4EDB-93B5-67C434D3B802}" type="slidenum">
              <a:rPr lang="en-US" altLang="en-US"/>
              <a:pPr>
                <a:defRPr/>
              </a:pPr>
              <a:t>‹#›</a:t>
            </a:fld>
            <a:endParaRPr lang="en-US" altLang="en-US"/>
          </a:p>
        </p:txBody>
      </p:sp>
    </p:spTree>
    <p:extLst>
      <p:ext uri="{BB962C8B-B14F-4D97-AF65-F5344CB8AC3E}">
        <p14:creationId xmlns:p14="http://schemas.microsoft.com/office/powerpoint/2010/main" val="3810890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9A1A4057-F0F5-4FD8-969C-FFB09514D7F9}" type="slidenum">
              <a:rPr lang="en-US" altLang="en-US"/>
              <a:pPr>
                <a:defRPr/>
              </a:pPr>
              <a:t>‹#›</a:t>
            </a:fld>
            <a:endParaRPr lang="en-US" altLang="en-US"/>
          </a:p>
        </p:txBody>
      </p:sp>
    </p:spTree>
    <p:extLst>
      <p:ext uri="{BB962C8B-B14F-4D97-AF65-F5344CB8AC3E}">
        <p14:creationId xmlns:p14="http://schemas.microsoft.com/office/powerpoint/2010/main" val="256871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D1C1DA66-1C08-46C6-A1AB-F2151D0496B7}" type="slidenum">
              <a:rPr lang="en-US" altLang="en-US"/>
              <a:pPr>
                <a:defRPr/>
              </a:pPr>
              <a:t>‹#›</a:t>
            </a:fld>
            <a:endParaRPr lang="en-US" altLang="en-US"/>
          </a:p>
        </p:txBody>
      </p:sp>
    </p:spTree>
    <p:extLst>
      <p:ext uri="{BB962C8B-B14F-4D97-AF65-F5344CB8AC3E}">
        <p14:creationId xmlns:p14="http://schemas.microsoft.com/office/powerpoint/2010/main" val="836316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BABD988-632E-43B7-B2D8-00810F8F4842}" type="slidenum">
              <a:rPr lang="en-US" altLang="en-US"/>
              <a:pPr>
                <a:defRPr/>
              </a:pPr>
              <a:t>‹#›</a:t>
            </a:fld>
            <a:endParaRPr lang="en-US" altLang="en-US"/>
          </a:p>
        </p:txBody>
      </p:sp>
    </p:spTree>
    <p:extLst>
      <p:ext uri="{BB962C8B-B14F-4D97-AF65-F5344CB8AC3E}">
        <p14:creationId xmlns:p14="http://schemas.microsoft.com/office/powerpoint/2010/main" val="2578569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D9DE62D-5E45-48F4-87F8-9322FE108495}" type="slidenum">
              <a:rPr lang="en-US" altLang="en-US"/>
              <a:pPr>
                <a:defRPr/>
              </a:pPr>
              <a:t>‹#›</a:t>
            </a:fld>
            <a:endParaRPr lang="en-US" altLang="en-US"/>
          </a:p>
        </p:txBody>
      </p:sp>
    </p:spTree>
    <p:extLst>
      <p:ext uri="{BB962C8B-B14F-4D97-AF65-F5344CB8AC3E}">
        <p14:creationId xmlns:p14="http://schemas.microsoft.com/office/powerpoint/2010/main" val="2906362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ctr" eaLnBrk="1" hangingPunct="1">
              <a:defRPr/>
            </a:pPr>
            <a:endParaRPr kumimoji="1" lang="en-US" altLang="en-US"/>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ctr" eaLnBrk="1" hangingPunct="1">
              <a:defRPr/>
            </a:pPr>
            <a:endParaRPr kumimoji="1" lang="en-US" altLang="en-US"/>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ctr" eaLnBrk="1" hangingPunct="1">
              <a:defRPr/>
            </a:pPr>
            <a:endParaRPr kumimoji="1" lang="en-US" altLang="en-US"/>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ctr" eaLnBrk="1" hangingPunct="1">
              <a:defRPr/>
            </a:pPr>
            <a:endParaRPr kumimoji="1" lang="en-US" altLang="en-US"/>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ctr" eaLnBrk="1" hangingPunct="1">
              <a:defRPr/>
            </a:pPr>
            <a:endParaRPr kumimoji="1" lang="en-US" altLang="en-US"/>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ctr" eaLnBrk="1" hangingPunct="1">
              <a:defRPr/>
            </a:pPr>
            <a:endParaRPr kumimoji="1" lang="en-US" altLang="en-US"/>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ctr" eaLnBrk="1" hangingPunct="1">
              <a:defRPr/>
            </a:pPr>
            <a:endParaRPr kumimoji="1" lang="en-US" altLang="en-US"/>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atin typeface="Tahoma" pitchFamily="34" charset="0"/>
                <a:ea typeface="+mn-ea"/>
                <a:cs typeface="+mn-cs"/>
              </a:defRPr>
            </a:lvl1pPr>
          </a:lstStyle>
          <a:p>
            <a:pPr>
              <a:defRPr/>
            </a:pPr>
            <a:endParaRPr lang="en-US"/>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atin typeface="Tahoma" pitchFamily="34" charset="0"/>
                <a:ea typeface="+mn-ea"/>
                <a:cs typeface="+mn-cs"/>
              </a:defRPr>
            </a:lvl1pPr>
          </a:lstStyle>
          <a:p>
            <a:pPr>
              <a:defRPr/>
            </a:pPr>
            <a:endParaRPr lang="en-US"/>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4BFA6891-5C98-4069-B077-307EB0FDD33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32" r:id="rId1"/>
    <p:sldLayoutId id="2147483922" r:id="rId2"/>
    <p:sldLayoutId id="2147483923" r:id="rId3"/>
    <p:sldLayoutId id="2147483924" r:id="rId4"/>
    <p:sldLayoutId id="2147483925" r:id="rId5"/>
    <p:sldLayoutId id="2147483926" r:id="rId6"/>
    <p:sldLayoutId id="2147483927" r:id="rId7"/>
    <p:sldLayoutId id="2147483928" r:id="rId8"/>
    <p:sldLayoutId id="2147483929" r:id="rId9"/>
    <p:sldLayoutId id="2147483930" r:id="rId10"/>
    <p:sldLayoutId id="2147483931" r:id="rId11"/>
  </p:sldLayoutIdLst>
  <p:txStyles>
    <p:titleStyle>
      <a:lvl1pPr algn="l"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4400">
          <a:solidFill>
            <a:schemeClr val="tx2"/>
          </a:solidFill>
          <a:latin typeface="Tahoma" pitchFamily="34" charset="0"/>
          <a:ea typeface="MS PGothic" panose="020B0600070205080204" pitchFamily="34" charset="-128"/>
          <a:cs typeface="ＭＳ Ｐゴシック" charset="0"/>
        </a:defRPr>
      </a:lvl2pPr>
      <a:lvl3pPr algn="l" rtl="0" eaLnBrk="0" fontAlgn="base" hangingPunct="0">
        <a:spcBef>
          <a:spcPct val="0"/>
        </a:spcBef>
        <a:spcAft>
          <a:spcPct val="0"/>
        </a:spcAft>
        <a:defRPr sz="4400">
          <a:solidFill>
            <a:schemeClr val="tx2"/>
          </a:solidFill>
          <a:latin typeface="Tahoma" pitchFamily="34" charset="0"/>
          <a:ea typeface="MS PGothic" panose="020B0600070205080204" pitchFamily="34" charset="-128"/>
          <a:cs typeface="ＭＳ Ｐゴシック" charset="0"/>
        </a:defRPr>
      </a:lvl3pPr>
      <a:lvl4pPr algn="l" rtl="0" eaLnBrk="0" fontAlgn="base" hangingPunct="0">
        <a:spcBef>
          <a:spcPct val="0"/>
        </a:spcBef>
        <a:spcAft>
          <a:spcPct val="0"/>
        </a:spcAft>
        <a:defRPr sz="4400">
          <a:solidFill>
            <a:schemeClr val="tx2"/>
          </a:solidFill>
          <a:latin typeface="Tahoma" pitchFamily="34" charset="0"/>
          <a:ea typeface="MS PGothic" panose="020B0600070205080204" pitchFamily="34" charset="-128"/>
          <a:cs typeface="ＭＳ Ｐゴシック" charset="0"/>
        </a:defRPr>
      </a:lvl4pPr>
      <a:lvl5pPr algn="l" rtl="0" eaLnBrk="0" fontAlgn="base" hangingPunct="0">
        <a:spcBef>
          <a:spcPct val="0"/>
        </a:spcBef>
        <a:spcAft>
          <a:spcPct val="0"/>
        </a:spcAft>
        <a:defRPr sz="4400">
          <a:solidFill>
            <a:schemeClr val="tx2"/>
          </a:solidFill>
          <a:latin typeface="Tahoma" pitchFamily="34" charset="0"/>
          <a:ea typeface="MS PGothic" panose="020B0600070205080204" pitchFamily="34" charset="-128"/>
          <a:cs typeface="ＭＳ Ｐゴシック"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US" sz="6000" dirty="0">
                <a:ea typeface="ＭＳ Ｐゴシック" charset="0"/>
                <a:cs typeface="+mj-cs"/>
              </a:rPr>
              <a:t>Announcements</a:t>
            </a:r>
          </a:p>
        </p:txBody>
      </p:sp>
      <p:sp>
        <p:nvSpPr>
          <p:cNvPr id="5123" name="Rectangle 3"/>
          <p:cNvSpPr>
            <a:spLocks noGrp="1" noChangeArrowheads="1"/>
          </p:cNvSpPr>
          <p:nvPr>
            <p:ph type="body" idx="1"/>
          </p:nvPr>
        </p:nvSpPr>
        <p:spPr>
          <a:xfrm>
            <a:off x="685800" y="1828800"/>
            <a:ext cx="8153400" cy="4648200"/>
          </a:xfrm>
        </p:spPr>
        <p:txBody>
          <a:bodyPr/>
          <a:lstStyle/>
          <a:p>
            <a:pPr eaLnBrk="1" hangingPunct="1"/>
            <a:r>
              <a:rPr lang="en-US" altLang="en-US" sz="2400" dirty="0"/>
              <a:t>Exam 1 – Tuesday February 18</a:t>
            </a:r>
            <a:r>
              <a:rPr lang="en-US" altLang="en-US" sz="2400" baseline="30000" dirty="0"/>
              <a:t>th</a:t>
            </a:r>
            <a:r>
              <a:rPr lang="en-US" altLang="en-US" sz="2400" dirty="0"/>
              <a:t>, 7:00 pm</a:t>
            </a:r>
          </a:p>
          <a:p>
            <a:pPr lvl="1" eaLnBrk="1" hangingPunct="1"/>
            <a:r>
              <a:rPr lang="en-US" altLang="en-US" sz="2400" dirty="0"/>
              <a:t>Ice cream contest</a:t>
            </a:r>
          </a:p>
          <a:p>
            <a:pPr eaLnBrk="1" hangingPunct="1"/>
            <a:r>
              <a:rPr lang="en-US" altLang="en-US" sz="2400" dirty="0"/>
              <a:t>Pre &amp; Post-lecture Assignments (Lon-</a:t>
            </a:r>
            <a:r>
              <a:rPr lang="en-US" altLang="en-US" sz="2400" dirty="0" err="1"/>
              <a:t>Capa</a:t>
            </a:r>
            <a:r>
              <a:rPr lang="en-US" altLang="en-US" sz="2400" dirty="0"/>
              <a:t>)</a:t>
            </a:r>
          </a:p>
          <a:p>
            <a:pPr lvl="1" eaLnBrk="1" hangingPunct="1"/>
            <a:r>
              <a:rPr lang="en-US" altLang="en-US" sz="2400" dirty="0"/>
              <a:t>8 am next Thursday</a:t>
            </a:r>
          </a:p>
          <a:p>
            <a:pPr eaLnBrk="1" hangingPunct="1"/>
            <a:r>
              <a:rPr lang="en-US" altLang="en-US" sz="2400" dirty="0"/>
              <a:t>Lab write-up 2 due tomorrow in discussion</a:t>
            </a:r>
          </a:p>
          <a:p>
            <a:pPr eaLnBrk="1" hangingPunct="1"/>
            <a:r>
              <a:rPr lang="en-US" altLang="en-US" sz="2400" dirty="0"/>
              <a:t>Textbook homework Assignment 4 due tomorrow in discussion (pg. 16)</a:t>
            </a:r>
          </a:p>
          <a:p>
            <a:pPr eaLnBrk="1" hangingPunct="1"/>
            <a:r>
              <a:rPr lang="en-US" altLang="en-US" sz="2400" dirty="0"/>
              <a:t>Review Questions Part 1 Due Friday at 10:00 pm in Lon-</a:t>
            </a:r>
            <a:r>
              <a:rPr lang="en-US" altLang="en-US" sz="2400" dirty="0" err="1"/>
              <a:t>Capa</a:t>
            </a:r>
            <a:r>
              <a:rPr lang="en-US" altLang="en-US" sz="2400" dirty="0"/>
              <a:t> (will work on during discussion)</a:t>
            </a:r>
          </a:p>
        </p:txBody>
      </p:sp>
      <p:sp>
        <p:nvSpPr>
          <p:cNvPr id="4" name="Title 3"/>
          <p:cNvSpPr txBox="1">
            <a:spLocks/>
          </p:cNvSpPr>
          <p:nvPr/>
        </p:nvSpPr>
        <p:spPr bwMode="auto">
          <a:xfrm>
            <a:off x="236538" y="-168275"/>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4400">
                <a:solidFill>
                  <a:schemeClr val="tx2"/>
                </a:solidFill>
                <a:latin typeface="Tahoma" pitchFamily="34" charset="0"/>
                <a:ea typeface="MS PGothic" panose="020B0600070205080204" pitchFamily="34" charset="-128"/>
                <a:cs typeface="ＭＳ Ｐゴシック" charset="0"/>
              </a:defRPr>
            </a:lvl2pPr>
            <a:lvl3pPr algn="l" rtl="0" eaLnBrk="0" fontAlgn="base" hangingPunct="0">
              <a:spcBef>
                <a:spcPct val="0"/>
              </a:spcBef>
              <a:spcAft>
                <a:spcPct val="0"/>
              </a:spcAft>
              <a:defRPr sz="4400">
                <a:solidFill>
                  <a:schemeClr val="tx2"/>
                </a:solidFill>
                <a:latin typeface="Tahoma" pitchFamily="34" charset="0"/>
                <a:ea typeface="MS PGothic" panose="020B0600070205080204" pitchFamily="34" charset="-128"/>
                <a:cs typeface="ＭＳ Ｐゴシック" charset="0"/>
              </a:defRPr>
            </a:lvl3pPr>
            <a:lvl4pPr algn="l" rtl="0" eaLnBrk="0" fontAlgn="base" hangingPunct="0">
              <a:spcBef>
                <a:spcPct val="0"/>
              </a:spcBef>
              <a:spcAft>
                <a:spcPct val="0"/>
              </a:spcAft>
              <a:defRPr sz="4400">
                <a:solidFill>
                  <a:schemeClr val="tx2"/>
                </a:solidFill>
                <a:latin typeface="Tahoma" pitchFamily="34" charset="0"/>
                <a:ea typeface="MS PGothic" panose="020B0600070205080204" pitchFamily="34" charset="-128"/>
                <a:cs typeface="ＭＳ Ｐゴシック" charset="0"/>
              </a:defRPr>
            </a:lvl4pPr>
            <a:lvl5pPr algn="l" rtl="0" eaLnBrk="0" fontAlgn="base" hangingPunct="0">
              <a:spcBef>
                <a:spcPct val="0"/>
              </a:spcBef>
              <a:spcAft>
                <a:spcPct val="0"/>
              </a:spcAft>
              <a:defRPr sz="4400">
                <a:solidFill>
                  <a:schemeClr val="tx2"/>
                </a:solidFill>
                <a:latin typeface="Tahoma" pitchFamily="34" charset="0"/>
                <a:ea typeface="MS PGothic" panose="020B0600070205080204" pitchFamily="34" charset="-128"/>
                <a:cs typeface="ＭＳ Ｐゴシック"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a:lstStyle>
          <a:p>
            <a:pPr>
              <a:defRPr/>
            </a:pPr>
            <a:r>
              <a:rPr lang="en-US" altLang="en-US" sz="2800" i="1" kern="0" dirty="0"/>
              <a:t>Be respectful – no electronics please!</a:t>
            </a:r>
          </a:p>
        </p:txBody>
      </p:sp>
      <p:pic>
        <p:nvPicPr>
          <p:cNvPr id="5125" name="Picture 2" descr="Image result for cell phone and lapto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155575"/>
            <a:ext cx="1123950"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quot;No&quot; Symbol 5"/>
          <p:cNvSpPr/>
          <p:nvPr/>
        </p:nvSpPr>
        <p:spPr bwMode="auto">
          <a:xfrm>
            <a:off x="6705600" y="496888"/>
            <a:ext cx="500063" cy="441325"/>
          </a:xfrm>
          <a:prstGeom prst="noSmoking">
            <a:avLst/>
          </a:prstGeom>
          <a:solidFill>
            <a:srgbClr val="FF0000"/>
          </a:solidFill>
          <a:ln w="12700" cap="flat" cmpd="sng" algn="ctr">
            <a:solidFill>
              <a:schemeClr val="tx1"/>
            </a:solidFill>
            <a:prstDash val="solid"/>
            <a:miter lim="800000"/>
            <a:headEnd type="none" w="med" len="med"/>
            <a:tailEnd type="none" w="med" len="med"/>
          </a:ln>
          <a:effectLst/>
          <a:extLst>
            <a:ext uri="{AF507438-7753-43e0-B8FC-AC1667EBCBE1}"/>
          </a:extLst>
        </p:spPr>
        <p:txBody>
          <a:bodyPr wrap="none"/>
          <a:lstStyle/>
          <a:p>
            <a:pPr eaLnBrk="1" hangingPunct="1">
              <a:defRPr/>
            </a:pP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z="4800" dirty="0"/>
              <a:t>Clicker #2</a:t>
            </a:r>
          </a:p>
        </p:txBody>
      </p:sp>
      <p:sp>
        <p:nvSpPr>
          <p:cNvPr id="3" name="Content Placeholder 2"/>
          <p:cNvSpPr>
            <a:spLocks noGrp="1"/>
          </p:cNvSpPr>
          <p:nvPr>
            <p:ph idx="1"/>
          </p:nvPr>
        </p:nvSpPr>
        <p:spPr>
          <a:xfrm>
            <a:off x="246856" y="1828800"/>
            <a:ext cx="8897144" cy="4508501"/>
          </a:xfrm>
        </p:spPr>
        <p:txBody>
          <a:bodyPr/>
          <a:lstStyle/>
          <a:p>
            <a:pPr marL="0" indent="0">
              <a:buNone/>
              <a:defRPr/>
            </a:pPr>
            <a:r>
              <a:rPr lang="en-US" sz="2000" b="1" u="sng" dirty="0"/>
              <a:t>Problem #118 Part b</a:t>
            </a:r>
            <a:endParaRPr lang="en-US" sz="2000" b="1" dirty="0"/>
          </a:p>
          <a:p>
            <a:pPr marL="0" indent="0">
              <a:buNone/>
              <a:defRPr/>
            </a:pPr>
            <a:r>
              <a:rPr lang="en-US" sz="2000" dirty="0"/>
              <a:t>Determine what will happen when 10.0 g of oxygen gas is added to the balloon.  Compare the balloon before the gas has been added to after the gas has been added.  </a:t>
            </a:r>
            <a:r>
              <a:rPr lang="en-US" sz="2000" u="sng" dirty="0"/>
              <a:t>*Note: the balloon is a flexible container.</a:t>
            </a:r>
            <a:endParaRPr lang="en-US" sz="2000" dirty="0"/>
          </a:p>
        </p:txBody>
      </p:sp>
      <p:graphicFrame>
        <p:nvGraphicFramePr>
          <p:cNvPr id="2" name="Table 1"/>
          <p:cNvGraphicFramePr>
            <a:graphicFrameLocks noGrp="1"/>
          </p:cNvGraphicFramePr>
          <p:nvPr>
            <p:extLst>
              <p:ext uri="{D42A27DB-BD31-4B8C-83A1-F6EECF244321}">
                <p14:modId xmlns:p14="http://schemas.microsoft.com/office/powerpoint/2010/main" val="3959582061"/>
              </p:ext>
            </p:extLst>
          </p:nvPr>
        </p:nvGraphicFramePr>
        <p:xfrm>
          <a:off x="304800" y="3276600"/>
          <a:ext cx="8077200" cy="3465485"/>
        </p:xfrm>
        <a:graphic>
          <a:graphicData uri="http://schemas.openxmlformats.org/drawingml/2006/table">
            <a:tbl>
              <a:tblPr firstRow="1" bandRow="1">
                <a:tableStyleId>{616DA210-FB5B-4158-B5E0-FEB733F419BA}</a:tableStyleId>
              </a:tblPr>
              <a:tblGrid>
                <a:gridCol w="816796">
                  <a:extLst>
                    <a:ext uri="{9D8B030D-6E8A-4147-A177-3AD203B41FA5}">
                      <a16:colId xmlns:a16="http://schemas.microsoft.com/office/drawing/2014/main" val="2195110772"/>
                    </a:ext>
                  </a:extLst>
                </a:gridCol>
                <a:gridCol w="3602804">
                  <a:extLst>
                    <a:ext uri="{9D8B030D-6E8A-4147-A177-3AD203B41FA5}">
                      <a16:colId xmlns:a16="http://schemas.microsoft.com/office/drawing/2014/main" val="701967085"/>
                    </a:ext>
                  </a:extLst>
                </a:gridCol>
                <a:gridCol w="3657600">
                  <a:extLst>
                    <a:ext uri="{9D8B030D-6E8A-4147-A177-3AD203B41FA5}">
                      <a16:colId xmlns:a16="http://schemas.microsoft.com/office/drawing/2014/main" val="2010130212"/>
                    </a:ext>
                  </a:extLst>
                </a:gridCol>
              </a:tblGrid>
              <a:tr h="848417">
                <a:tc>
                  <a:txBody>
                    <a:bodyPr/>
                    <a:lstStyle/>
                    <a:p>
                      <a:endParaRPr lang="en-US" dirty="0">
                        <a:solidFill>
                          <a:schemeClr val="tx1"/>
                        </a:solidFill>
                      </a:endParaRPr>
                    </a:p>
                  </a:txBody>
                  <a:tcPr/>
                </a:tc>
                <a:tc>
                  <a:txBody>
                    <a:bodyPr/>
                    <a:lstStyle/>
                    <a:p>
                      <a:r>
                        <a:rPr lang="en-US" dirty="0"/>
                        <a:t>Variables</a:t>
                      </a:r>
                      <a:r>
                        <a:rPr lang="en-US" baseline="0" dirty="0"/>
                        <a:t> that have changed</a:t>
                      </a:r>
                      <a:endParaRPr lang="en-US" dirty="0">
                        <a:solidFill>
                          <a:schemeClr val="tx1"/>
                        </a:solidFill>
                      </a:endParaRPr>
                    </a:p>
                  </a:txBody>
                  <a:tcPr/>
                </a:tc>
                <a:tc>
                  <a:txBody>
                    <a:bodyPr/>
                    <a:lstStyle/>
                    <a:p>
                      <a:r>
                        <a:rPr lang="en-US" dirty="0"/>
                        <a:t>Variables that are constant</a:t>
                      </a:r>
                      <a:endParaRPr lang="en-US" dirty="0">
                        <a:solidFill>
                          <a:schemeClr val="tx1"/>
                        </a:solidFill>
                      </a:endParaRPr>
                    </a:p>
                  </a:txBody>
                  <a:tcPr/>
                </a:tc>
                <a:extLst>
                  <a:ext uri="{0D108BD9-81ED-4DB2-BD59-A6C34878D82A}">
                    <a16:rowId xmlns:a16="http://schemas.microsoft.com/office/drawing/2014/main" val="4161482325"/>
                  </a:ext>
                </a:extLst>
              </a:tr>
              <a:tr h="654267">
                <a:tc>
                  <a:txBody>
                    <a:bodyPr/>
                    <a:lstStyle/>
                    <a:p>
                      <a:r>
                        <a:rPr lang="en-US" dirty="0"/>
                        <a:t>a)</a:t>
                      </a:r>
                      <a:endParaRPr lang="en-US" dirty="0">
                        <a:solidFill>
                          <a:schemeClr val="tx1"/>
                        </a:solidFill>
                      </a:endParaRPr>
                    </a:p>
                  </a:txBody>
                  <a:tcPr/>
                </a:tc>
                <a:tc>
                  <a:txBody>
                    <a:bodyPr/>
                    <a:lstStyle/>
                    <a:p>
                      <a:r>
                        <a:rPr lang="en-US" dirty="0">
                          <a:solidFill>
                            <a:schemeClr val="tx1"/>
                          </a:solidFill>
                        </a:rPr>
                        <a:t>P, V,</a:t>
                      </a:r>
                      <a:r>
                        <a:rPr lang="en-US" baseline="0" dirty="0">
                          <a:solidFill>
                            <a:schemeClr val="tx1"/>
                          </a:solidFill>
                        </a:rPr>
                        <a:t> n</a:t>
                      </a:r>
                      <a:endParaRPr lang="en-US" dirty="0">
                        <a:solidFill>
                          <a:schemeClr val="tx1"/>
                        </a:solidFill>
                      </a:endParaRPr>
                    </a:p>
                  </a:txBody>
                  <a:tcPr/>
                </a:tc>
                <a:tc>
                  <a:txBody>
                    <a:bodyPr/>
                    <a:lstStyle/>
                    <a:p>
                      <a:r>
                        <a:rPr lang="en-US" dirty="0">
                          <a:solidFill>
                            <a:schemeClr val="tx1"/>
                          </a:solidFill>
                        </a:rPr>
                        <a:t>T</a:t>
                      </a:r>
                    </a:p>
                  </a:txBody>
                  <a:tcPr/>
                </a:tc>
                <a:extLst>
                  <a:ext uri="{0D108BD9-81ED-4DB2-BD59-A6C34878D82A}">
                    <a16:rowId xmlns:a16="http://schemas.microsoft.com/office/drawing/2014/main" val="1618521892"/>
                  </a:ext>
                </a:extLst>
              </a:tr>
              <a:tr h="654267">
                <a:tc>
                  <a:txBody>
                    <a:bodyPr/>
                    <a:lstStyle/>
                    <a:p>
                      <a:r>
                        <a:rPr lang="en-US" dirty="0"/>
                        <a:t>b)</a:t>
                      </a:r>
                      <a:endParaRPr lang="en-US" dirty="0">
                        <a:solidFill>
                          <a:schemeClr val="tx1"/>
                        </a:solidFill>
                      </a:endParaRPr>
                    </a:p>
                  </a:txBody>
                  <a:tcPr/>
                </a:tc>
                <a:tc>
                  <a:txBody>
                    <a:bodyPr/>
                    <a:lstStyle/>
                    <a:p>
                      <a:r>
                        <a:rPr lang="en-US" dirty="0">
                          <a:solidFill>
                            <a:schemeClr val="tx1"/>
                          </a:solidFill>
                        </a:rPr>
                        <a:t>V, n</a:t>
                      </a:r>
                    </a:p>
                  </a:txBody>
                  <a:tcPr/>
                </a:tc>
                <a:tc>
                  <a:txBody>
                    <a:bodyPr/>
                    <a:lstStyle/>
                    <a:p>
                      <a:r>
                        <a:rPr lang="en-US" dirty="0">
                          <a:solidFill>
                            <a:schemeClr val="tx1"/>
                          </a:solidFill>
                        </a:rPr>
                        <a:t>T, P</a:t>
                      </a:r>
                    </a:p>
                  </a:txBody>
                  <a:tcPr/>
                </a:tc>
                <a:extLst>
                  <a:ext uri="{0D108BD9-81ED-4DB2-BD59-A6C34878D82A}">
                    <a16:rowId xmlns:a16="http://schemas.microsoft.com/office/drawing/2014/main" val="2228158996"/>
                  </a:ext>
                </a:extLst>
              </a:tr>
              <a:tr h="654267">
                <a:tc>
                  <a:txBody>
                    <a:bodyPr/>
                    <a:lstStyle/>
                    <a:p>
                      <a:r>
                        <a:rPr lang="en-US" dirty="0"/>
                        <a:t>c)</a:t>
                      </a:r>
                      <a:endParaRPr lang="en-US" dirty="0">
                        <a:solidFill>
                          <a:schemeClr val="tx1"/>
                        </a:solidFill>
                      </a:endParaRPr>
                    </a:p>
                  </a:txBody>
                  <a:tcPr/>
                </a:tc>
                <a:tc>
                  <a:txBody>
                    <a:bodyPr/>
                    <a:lstStyle/>
                    <a:p>
                      <a:r>
                        <a:rPr lang="en-US" dirty="0">
                          <a:solidFill>
                            <a:schemeClr val="tx1"/>
                          </a:solidFill>
                        </a:rPr>
                        <a:t>P,</a:t>
                      </a:r>
                      <a:r>
                        <a:rPr lang="en-US" baseline="0" dirty="0">
                          <a:solidFill>
                            <a:schemeClr val="tx1"/>
                          </a:solidFill>
                        </a:rPr>
                        <a:t> n</a:t>
                      </a:r>
                      <a:endParaRPr lang="en-US" dirty="0">
                        <a:solidFill>
                          <a:schemeClr val="tx1"/>
                        </a:solidFill>
                      </a:endParaRPr>
                    </a:p>
                  </a:txBody>
                  <a:tcPr/>
                </a:tc>
                <a:tc>
                  <a:txBody>
                    <a:bodyPr/>
                    <a:lstStyle/>
                    <a:p>
                      <a:r>
                        <a:rPr lang="en-US" dirty="0">
                          <a:solidFill>
                            <a:schemeClr val="tx1"/>
                          </a:solidFill>
                        </a:rPr>
                        <a:t>V, n</a:t>
                      </a:r>
                    </a:p>
                  </a:txBody>
                  <a:tcPr/>
                </a:tc>
                <a:extLst>
                  <a:ext uri="{0D108BD9-81ED-4DB2-BD59-A6C34878D82A}">
                    <a16:rowId xmlns:a16="http://schemas.microsoft.com/office/drawing/2014/main" val="1751340993"/>
                  </a:ext>
                </a:extLst>
              </a:tr>
              <a:tr h="654267">
                <a:tc>
                  <a:txBody>
                    <a:bodyPr/>
                    <a:lstStyle/>
                    <a:p>
                      <a:r>
                        <a:rPr lang="en-US" dirty="0">
                          <a:solidFill>
                            <a:schemeClr val="tx1"/>
                          </a:solidFill>
                        </a:rPr>
                        <a:t>d)</a:t>
                      </a:r>
                    </a:p>
                  </a:txBody>
                  <a:tcPr/>
                </a:tc>
                <a:tc>
                  <a:txBody>
                    <a:bodyPr/>
                    <a:lstStyle/>
                    <a:p>
                      <a:r>
                        <a:rPr lang="en-US" dirty="0">
                          <a:solidFill>
                            <a:schemeClr val="tx1"/>
                          </a:solidFill>
                        </a:rPr>
                        <a:t>V, T</a:t>
                      </a:r>
                    </a:p>
                  </a:txBody>
                  <a:tcPr/>
                </a:tc>
                <a:tc>
                  <a:txBody>
                    <a:bodyPr/>
                    <a:lstStyle/>
                    <a:p>
                      <a:r>
                        <a:rPr lang="en-US" dirty="0">
                          <a:solidFill>
                            <a:schemeClr val="tx1"/>
                          </a:solidFill>
                        </a:rPr>
                        <a:t>P, n</a:t>
                      </a:r>
                    </a:p>
                  </a:txBody>
                  <a:tcPr/>
                </a:tc>
                <a:extLst>
                  <a:ext uri="{0D108BD9-81ED-4DB2-BD59-A6C34878D82A}">
                    <a16:rowId xmlns:a16="http://schemas.microsoft.com/office/drawing/2014/main" val="1807682649"/>
                  </a:ext>
                </a:extLst>
              </a:tr>
            </a:tbl>
          </a:graphicData>
        </a:graphic>
      </p:graphicFrame>
      <p:sp>
        <p:nvSpPr>
          <p:cNvPr id="5" name="Rectangle 4"/>
          <p:cNvSpPr>
            <a:spLocks noChangeArrowheads="1"/>
          </p:cNvSpPr>
          <p:nvPr/>
        </p:nvSpPr>
        <p:spPr bwMode="auto">
          <a:xfrm>
            <a:off x="304800" y="4800601"/>
            <a:ext cx="8077200" cy="609600"/>
          </a:xfrm>
          <a:prstGeom prst="rect">
            <a:avLst/>
          </a:prstGeom>
          <a:noFill/>
          <a:ln w="381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endParaRPr lang="en-US" altLang="en-US" sz="2400"/>
          </a:p>
        </p:txBody>
      </p:sp>
    </p:spTree>
    <p:extLst>
      <p:ext uri="{BB962C8B-B14F-4D97-AF65-F5344CB8AC3E}">
        <p14:creationId xmlns:p14="http://schemas.microsoft.com/office/powerpoint/2010/main" val="1268599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z="4800" dirty="0"/>
              <a:t>Clicker #3</a:t>
            </a:r>
          </a:p>
        </p:txBody>
      </p:sp>
      <p:sp>
        <p:nvSpPr>
          <p:cNvPr id="3" name="Content Placeholder 2"/>
          <p:cNvSpPr>
            <a:spLocks noGrp="1"/>
          </p:cNvSpPr>
          <p:nvPr>
            <p:ph idx="1"/>
          </p:nvPr>
        </p:nvSpPr>
        <p:spPr>
          <a:xfrm>
            <a:off x="246856" y="1828800"/>
            <a:ext cx="8897144" cy="4508501"/>
          </a:xfrm>
        </p:spPr>
        <p:txBody>
          <a:bodyPr/>
          <a:lstStyle/>
          <a:p>
            <a:pPr marL="0" indent="0">
              <a:buNone/>
              <a:defRPr/>
            </a:pPr>
            <a:r>
              <a:rPr lang="en-US" sz="2400" b="1" u="sng" dirty="0"/>
              <a:t>Problem #118 Part b</a:t>
            </a:r>
            <a:endParaRPr lang="en-US" sz="2400" b="1" dirty="0"/>
          </a:p>
          <a:p>
            <a:pPr marL="0" indent="0">
              <a:buNone/>
              <a:defRPr/>
            </a:pPr>
            <a:r>
              <a:rPr lang="en-US" sz="2400" dirty="0"/>
              <a:t>Compare the volume of the balloon before the 10.0 g of oxygen gas has been added to the volume after the gas has been added. </a:t>
            </a:r>
          </a:p>
          <a:p>
            <a:pPr marL="457200" indent="-457200">
              <a:buAutoNum type="alphaLcParenR"/>
              <a:defRPr/>
            </a:pPr>
            <a:r>
              <a:rPr lang="en-US" sz="2400" dirty="0"/>
              <a:t>The volume of the balloon is the same.</a:t>
            </a:r>
          </a:p>
          <a:p>
            <a:pPr marL="457200" indent="-457200">
              <a:buAutoNum type="alphaLcParenR"/>
              <a:defRPr/>
            </a:pPr>
            <a:r>
              <a:rPr lang="en-US" sz="2400" dirty="0"/>
              <a:t>The volume of the balloon is larger than it was before but less than twice the size.</a:t>
            </a:r>
          </a:p>
          <a:p>
            <a:pPr marL="457200" indent="-457200">
              <a:buAutoNum type="alphaLcParenR"/>
              <a:defRPr/>
            </a:pPr>
            <a:r>
              <a:rPr lang="en-US" sz="2400" dirty="0"/>
              <a:t>The volume of the balloon is twice as large as it was before.</a:t>
            </a:r>
          </a:p>
          <a:p>
            <a:pPr marL="457200" indent="-457200">
              <a:buAutoNum type="alphaLcParenR"/>
              <a:defRPr/>
            </a:pPr>
            <a:r>
              <a:rPr lang="en-US" sz="2400" dirty="0"/>
              <a:t>The volume of the balloon is more than twice as large as it was before.</a:t>
            </a:r>
          </a:p>
        </p:txBody>
      </p:sp>
      <p:sp>
        <p:nvSpPr>
          <p:cNvPr id="5" name="Rectangle 4"/>
          <p:cNvSpPr>
            <a:spLocks noChangeArrowheads="1"/>
          </p:cNvSpPr>
          <p:nvPr/>
        </p:nvSpPr>
        <p:spPr bwMode="auto">
          <a:xfrm>
            <a:off x="246856" y="5181600"/>
            <a:ext cx="8850252" cy="838200"/>
          </a:xfrm>
          <a:prstGeom prst="rect">
            <a:avLst/>
          </a:prstGeom>
          <a:noFill/>
          <a:ln w="381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endParaRPr lang="en-US" altLang="en-US" sz="2400"/>
          </a:p>
        </p:txBody>
      </p:sp>
    </p:spTree>
    <p:extLst>
      <p:ext uri="{BB962C8B-B14F-4D97-AF65-F5344CB8AC3E}">
        <p14:creationId xmlns:p14="http://schemas.microsoft.com/office/powerpoint/2010/main" val="2603828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z="3600" dirty="0"/>
              <a:t>Clicker #4: Naming and Moles</a:t>
            </a:r>
          </a:p>
        </p:txBody>
      </p:sp>
      <p:sp>
        <p:nvSpPr>
          <p:cNvPr id="3" name="Content Placeholder 2"/>
          <p:cNvSpPr>
            <a:spLocks noGrp="1"/>
          </p:cNvSpPr>
          <p:nvPr>
            <p:ph idx="1"/>
          </p:nvPr>
        </p:nvSpPr>
        <p:spPr>
          <a:xfrm>
            <a:off x="246856" y="2057400"/>
            <a:ext cx="8897144" cy="4279901"/>
          </a:xfrm>
        </p:spPr>
        <p:txBody>
          <a:bodyPr/>
          <a:lstStyle/>
          <a:p>
            <a:pPr marL="0" indent="0">
              <a:buNone/>
              <a:defRPr/>
            </a:pPr>
            <a:r>
              <a:rPr lang="en-US" sz="2400" dirty="0"/>
              <a:t>Which has the greatest number of ions if </a:t>
            </a:r>
            <a:r>
              <a:rPr lang="en-US" sz="2400" u="sng" dirty="0"/>
              <a:t>equal mole</a:t>
            </a:r>
            <a:r>
              <a:rPr lang="en-US" sz="2400" dirty="0"/>
              <a:t> samples of each are dissolved in water?</a:t>
            </a:r>
          </a:p>
          <a:p>
            <a:pPr marL="457200" indent="-457200">
              <a:buFont typeface="+mj-lt"/>
              <a:buAutoNum type="alphaLcParenR"/>
              <a:defRPr/>
            </a:pPr>
            <a:r>
              <a:rPr lang="en-US" sz="2400" dirty="0"/>
              <a:t>Iron(III) nitrate</a:t>
            </a:r>
          </a:p>
          <a:p>
            <a:pPr marL="457200" indent="-457200">
              <a:buFont typeface="+mj-lt"/>
              <a:buAutoNum type="alphaLcParenR"/>
              <a:defRPr/>
            </a:pPr>
            <a:r>
              <a:rPr lang="en-US" sz="2400" dirty="0"/>
              <a:t>Sodium fluoride</a:t>
            </a:r>
          </a:p>
          <a:p>
            <a:pPr marL="457200" indent="-457200">
              <a:buFont typeface="+mj-lt"/>
              <a:buAutoNum type="alphaLcParenR"/>
              <a:defRPr/>
            </a:pPr>
            <a:r>
              <a:rPr lang="en-US" sz="2400" dirty="0"/>
              <a:t>Potassium phosphate</a:t>
            </a:r>
          </a:p>
          <a:p>
            <a:pPr marL="457200" indent="-457200">
              <a:buFont typeface="+mj-lt"/>
              <a:buAutoNum type="alphaLcParenR"/>
              <a:defRPr/>
            </a:pPr>
            <a:r>
              <a:rPr lang="en-US" sz="2400" dirty="0"/>
              <a:t>Magnesium acetate</a:t>
            </a:r>
          </a:p>
          <a:p>
            <a:pPr marL="457200" indent="-457200">
              <a:buFont typeface="+mj-lt"/>
              <a:buAutoNum type="alphaLcParenR"/>
              <a:defRPr/>
            </a:pPr>
            <a:r>
              <a:rPr lang="en-US" sz="2400" dirty="0"/>
              <a:t>At least two of the above have the same greatest number of ions.</a:t>
            </a:r>
          </a:p>
          <a:p>
            <a:pPr marL="0" indent="0">
              <a:buNone/>
              <a:defRPr/>
            </a:pPr>
            <a:endParaRPr lang="en-US" sz="2400" dirty="0"/>
          </a:p>
          <a:p>
            <a:pPr marL="0" indent="0">
              <a:buNone/>
              <a:defRPr/>
            </a:pPr>
            <a:endParaRPr lang="en-US" sz="2400" dirty="0"/>
          </a:p>
          <a:p>
            <a:pPr marL="457200" indent="-457200">
              <a:buFont typeface="+mj-lt"/>
              <a:buAutoNum type="alphaLcParenR"/>
              <a:defRPr/>
            </a:pPr>
            <a:endParaRPr lang="en-US" sz="2400" dirty="0"/>
          </a:p>
          <a:p>
            <a:pPr marL="457200" indent="-457200">
              <a:buFont typeface="+mj-lt"/>
              <a:buAutoNum type="arabicPeriod"/>
              <a:defRPr/>
            </a:pPr>
            <a:endParaRPr lang="en-US" sz="2400" dirty="0"/>
          </a:p>
          <a:p>
            <a:pPr marL="0" indent="0">
              <a:buNone/>
              <a:defRPr/>
            </a:pPr>
            <a:endParaRPr lang="en-US" sz="2400" dirty="0"/>
          </a:p>
        </p:txBody>
      </p:sp>
      <p:sp>
        <p:nvSpPr>
          <p:cNvPr id="4" name="Rectangle 3"/>
          <p:cNvSpPr>
            <a:spLocks noChangeArrowheads="1"/>
          </p:cNvSpPr>
          <p:nvPr/>
        </p:nvSpPr>
        <p:spPr bwMode="auto">
          <a:xfrm>
            <a:off x="217548" y="4648200"/>
            <a:ext cx="8850252" cy="838200"/>
          </a:xfrm>
          <a:prstGeom prst="rect">
            <a:avLst/>
          </a:prstGeom>
          <a:noFill/>
          <a:ln w="381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endParaRPr lang="en-US" altLang="en-US" sz="2400"/>
          </a:p>
        </p:txBody>
      </p:sp>
    </p:spTree>
    <p:extLst>
      <p:ext uri="{BB962C8B-B14F-4D97-AF65-F5344CB8AC3E}">
        <p14:creationId xmlns:p14="http://schemas.microsoft.com/office/powerpoint/2010/main" val="3276288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z="3600" dirty="0"/>
              <a:t>Clicker #5: Ions &amp; Isotopes</a:t>
            </a:r>
          </a:p>
        </p:txBody>
      </p:sp>
      <p:sp>
        <p:nvSpPr>
          <p:cNvPr id="3" name="Content Placeholder 2"/>
          <p:cNvSpPr>
            <a:spLocks noGrp="1"/>
          </p:cNvSpPr>
          <p:nvPr>
            <p:ph idx="1"/>
          </p:nvPr>
        </p:nvSpPr>
        <p:spPr>
          <a:xfrm>
            <a:off x="246856" y="2057400"/>
            <a:ext cx="8897144" cy="4279901"/>
          </a:xfrm>
        </p:spPr>
        <p:txBody>
          <a:bodyPr/>
          <a:lstStyle/>
          <a:p>
            <a:pPr marL="0" indent="0">
              <a:buNone/>
            </a:pPr>
            <a:r>
              <a:rPr lang="en-US" sz="2400" dirty="0"/>
              <a:t>A certain ion has 27 electrons and 34 neutrons. Which of the following correctly identifies both the ion and its mass number?</a:t>
            </a:r>
          </a:p>
          <a:p>
            <a:pPr marL="0" indent="0">
              <a:buNone/>
            </a:pPr>
            <a:r>
              <a:rPr lang="en-US" sz="2400" dirty="0"/>
              <a:t> </a:t>
            </a:r>
          </a:p>
          <a:p>
            <a:pPr marL="0" indent="0">
              <a:buNone/>
            </a:pPr>
            <a:r>
              <a:rPr lang="en-US" sz="2400" dirty="0"/>
              <a:t>	</a:t>
            </a:r>
            <a:r>
              <a:rPr lang="en-US" sz="2400" b="1" i="1" u="sng" dirty="0"/>
              <a:t>Ion</a:t>
            </a:r>
            <a:r>
              <a:rPr lang="en-US" sz="2400" dirty="0"/>
              <a:t>		</a:t>
            </a:r>
            <a:r>
              <a:rPr lang="en-US" sz="2400" b="1" i="1" u="sng" dirty="0"/>
              <a:t>Mass Number</a:t>
            </a:r>
            <a:endParaRPr lang="en-US" sz="2400" dirty="0"/>
          </a:p>
          <a:p>
            <a:pPr marL="0" indent="0">
              <a:buNone/>
            </a:pPr>
            <a:r>
              <a:rPr lang="en-US" sz="2400" dirty="0"/>
              <a:t>a)	Cu</a:t>
            </a:r>
            <a:r>
              <a:rPr lang="en-US" sz="2400" baseline="30000" dirty="0"/>
              <a:t>2+</a:t>
            </a:r>
            <a:r>
              <a:rPr lang="en-US" sz="2400" dirty="0"/>
              <a:t>		63</a:t>
            </a:r>
          </a:p>
          <a:p>
            <a:pPr marL="0" indent="0">
              <a:buNone/>
            </a:pPr>
            <a:r>
              <a:rPr lang="en-US" sz="2400" dirty="0"/>
              <a:t>b)	Cu</a:t>
            </a:r>
            <a:r>
              <a:rPr lang="en-US" sz="2400" baseline="30000" dirty="0"/>
              <a:t>2+</a:t>
            </a:r>
            <a:r>
              <a:rPr lang="en-US" sz="2400" dirty="0"/>
              <a:t>		61</a:t>
            </a:r>
          </a:p>
          <a:p>
            <a:pPr marL="0" indent="0">
              <a:buNone/>
            </a:pPr>
            <a:r>
              <a:rPr lang="en-US" sz="2400" dirty="0"/>
              <a:t>c)	Co</a:t>
            </a:r>
            <a:r>
              <a:rPr lang="en-US" sz="2400" baseline="30000" dirty="0"/>
              <a:t>2+</a:t>
            </a:r>
            <a:r>
              <a:rPr lang="en-US" sz="2400" dirty="0"/>
              <a:t>		61</a:t>
            </a:r>
          </a:p>
          <a:p>
            <a:pPr marL="0" indent="0">
              <a:buNone/>
            </a:pPr>
            <a:r>
              <a:rPr lang="en-US" sz="2400" dirty="0"/>
              <a:t>d)	Co</a:t>
            </a:r>
            <a:r>
              <a:rPr lang="en-US" sz="2400" baseline="30000" dirty="0"/>
              <a:t>2+</a:t>
            </a:r>
            <a:r>
              <a:rPr lang="en-US" sz="2400" dirty="0"/>
              <a:t>		59</a:t>
            </a:r>
          </a:p>
          <a:p>
            <a:pPr marL="0" indent="0">
              <a:buNone/>
            </a:pPr>
            <a:r>
              <a:rPr lang="en-US" sz="2400" dirty="0"/>
              <a:t>e)	Se</a:t>
            </a:r>
            <a:r>
              <a:rPr lang="en-US" sz="2400" baseline="30000" dirty="0"/>
              <a:t>2–</a:t>
            </a:r>
            <a:r>
              <a:rPr lang="en-US" sz="2400" dirty="0"/>
              <a:t>		61</a:t>
            </a:r>
          </a:p>
          <a:p>
            <a:pPr marL="0" indent="0">
              <a:buNone/>
              <a:defRPr/>
            </a:pPr>
            <a:endParaRPr lang="en-US" sz="2400" dirty="0"/>
          </a:p>
          <a:p>
            <a:pPr marL="0" indent="0">
              <a:buNone/>
              <a:defRPr/>
            </a:pPr>
            <a:endParaRPr lang="en-US" sz="2400" dirty="0"/>
          </a:p>
          <a:p>
            <a:pPr marL="457200" indent="-457200">
              <a:buFont typeface="+mj-lt"/>
              <a:buAutoNum type="alphaLcParenR"/>
              <a:defRPr/>
            </a:pPr>
            <a:endParaRPr lang="en-US" sz="2400" dirty="0"/>
          </a:p>
          <a:p>
            <a:pPr marL="457200" indent="-457200">
              <a:buFont typeface="+mj-lt"/>
              <a:buAutoNum type="arabicPeriod"/>
              <a:defRPr/>
            </a:pPr>
            <a:endParaRPr lang="en-US" sz="2400" dirty="0"/>
          </a:p>
          <a:p>
            <a:pPr marL="0" indent="0">
              <a:buNone/>
              <a:defRPr/>
            </a:pPr>
            <a:endParaRPr lang="en-US" sz="2400" dirty="0"/>
          </a:p>
        </p:txBody>
      </p:sp>
      <p:sp>
        <p:nvSpPr>
          <p:cNvPr id="4" name="Rectangle 3"/>
          <p:cNvSpPr>
            <a:spLocks noChangeArrowheads="1"/>
          </p:cNvSpPr>
          <p:nvPr/>
        </p:nvSpPr>
        <p:spPr bwMode="auto">
          <a:xfrm>
            <a:off x="252718" y="3810000"/>
            <a:ext cx="3252482" cy="457200"/>
          </a:xfrm>
          <a:prstGeom prst="rect">
            <a:avLst/>
          </a:prstGeom>
          <a:noFill/>
          <a:ln w="381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endParaRPr lang="en-US" altLang="en-US" sz="2400"/>
          </a:p>
        </p:txBody>
      </p:sp>
    </p:spTree>
    <p:extLst>
      <p:ext uri="{BB962C8B-B14F-4D97-AF65-F5344CB8AC3E}">
        <p14:creationId xmlns:p14="http://schemas.microsoft.com/office/powerpoint/2010/main" val="241553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150938" y="617538"/>
            <a:ext cx="7840662" cy="1143000"/>
          </a:xfrm>
        </p:spPr>
        <p:txBody>
          <a:bodyPr/>
          <a:lstStyle/>
          <a:p>
            <a:r>
              <a:rPr lang="en-US" altLang="en-US" sz="3200"/>
              <a:t>Clicker #6: </a:t>
            </a:r>
            <a:r>
              <a:rPr lang="en-US" altLang="en-US" sz="3200" dirty="0"/>
              <a:t>Percent </a:t>
            </a:r>
            <a:br>
              <a:rPr lang="en-US" altLang="en-US" sz="3200" dirty="0"/>
            </a:br>
            <a:r>
              <a:rPr lang="en-US" altLang="en-US" sz="3200" dirty="0"/>
              <a:t>Composition &amp; Naming</a:t>
            </a:r>
          </a:p>
        </p:txBody>
      </p:sp>
      <p:sp>
        <p:nvSpPr>
          <p:cNvPr id="3" name="Content Placeholder 2"/>
          <p:cNvSpPr>
            <a:spLocks noGrp="1"/>
          </p:cNvSpPr>
          <p:nvPr>
            <p:ph idx="1"/>
          </p:nvPr>
        </p:nvSpPr>
        <p:spPr>
          <a:xfrm>
            <a:off x="246856" y="2057400"/>
            <a:ext cx="8897144" cy="4279901"/>
          </a:xfrm>
        </p:spPr>
        <p:txBody>
          <a:bodyPr/>
          <a:lstStyle/>
          <a:p>
            <a:pPr marL="0" indent="0">
              <a:buNone/>
              <a:defRPr/>
            </a:pPr>
            <a:r>
              <a:rPr lang="en-US" sz="2400" dirty="0"/>
              <a:t>Which has the greatest number of sodium atoms if </a:t>
            </a:r>
            <a:r>
              <a:rPr lang="en-US" sz="2400" u="sng" dirty="0"/>
              <a:t>equal mass</a:t>
            </a:r>
            <a:r>
              <a:rPr lang="en-US" sz="2400" dirty="0"/>
              <a:t> samples of each are dissolved in water?</a:t>
            </a:r>
          </a:p>
          <a:p>
            <a:pPr marL="457200" indent="-457200">
              <a:buFont typeface="+mj-lt"/>
              <a:buAutoNum type="alphaLcParenR"/>
              <a:defRPr/>
            </a:pPr>
            <a:r>
              <a:rPr lang="en-US" sz="2400" dirty="0"/>
              <a:t>Sodium carbonate</a:t>
            </a:r>
          </a:p>
          <a:p>
            <a:pPr marL="457200" indent="-457200">
              <a:buFont typeface="+mj-lt"/>
              <a:buAutoNum type="alphaLcParenR"/>
              <a:defRPr/>
            </a:pPr>
            <a:r>
              <a:rPr lang="en-US" sz="2400" dirty="0"/>
              <a:t>Sodium chloride</a:t>
            </a:r>
          </a:p>
          <a:p>
            <a:pPr marL="0" indent="0">
              <a:buNone/>
              <a:defRPr/>
            </a:pPr>
            <a:endParaRPr lang="en-US" sz="2400" dirty="0"/>
          </a:p>
          <a:p>
            <a:pPr marL="0" indent="0">
              <a:buNone/>
              <a:defRPr/>
            </a:pPr>
            <a:endParaRPr lang="en-US" sz="2400" dirty="0"/>
          </a:p>
          <a:p>
            <a:pPr marL="457200" indent="-457200">
              <a:buFont typeface="+mj-lt"/>
              <a:buAutoNum type="alphaLcParenR"/>
              <a:defRPr/>
            </a:pPr>
            <a:endParaRPr lang="en-US" sz="2400" dirty="0"/>
          </a:p>
          <a:p>
            <a:pPr marL="457200" indent="-457200">
              <a:buFont typeface="+mj-lt"/>
              <a:buAutoNum type="arabicPeriod"/>
              <a:defRPr/>
            </a:pPr>
            <a:endParaRPr lang="en-US" sz="2400" dirty="0"/>
          </a:p>
          <a:p>
            <a:pPr marL="0" indent="0">
              <a:buNone/>
              <a:defRPr/>
            </a:pPr>
            <a:endParaRPr lang="en-US" sz="2400" dirty="0"/>
          </a:p>
        </p:txBody>
      </p:sp>
      <p:sp>
        <p:nvSpPr>
          <p:cNvPr id="4" name="Rectangle 3"/>
          <p:cNvSpPr>
            <a:spLocks noChangeArrowheads="1"/>
          </p:cNvSpPr>
          <p:nvPr/>
        </p:nvSpPr>
        <p:spPr bwMode="auto">
          <a:xfrm>
            <a:off x="264441" y="2895600"/>
            <a:ext cx="3088359" cy="457200"/>
          </a:xfrm>
          <a:prstGeom prst="rect">
            <a:avLst/>
          </a:prstGeom>
          <a:noFill/>
          <a:ln w="381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endParaRPr lang="en-US" altLang="en-US" sz="2400"/>
          </a:p>
        </p:txBody>
      </p:sp>
    </p:spTree>
    <p:extLst>
      <p:ext uri="{BB962C8B-B14F-4D97-AF65-F5344CB8AC3E}">
        <p14:creationId xmlns:p14="http://schemas.microsoft.com/office/powerpoint/2010/main" val="167802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z="3600" dirty="0"/>
              <a:t>Problem #7: Gases</a:t>
            </a:r>
          </a:p>
        </p:txBody>
      </p:sp>
      <p:sp>
        <p:nvSpPr>
          <p:cNvPr id="3" name="Content Placeholder 2"/>
          <p:cNvSpPr>
            <a:spLocks noGrp="1"/>
          </p:cNvSpPr>
          <p:nvPr>
            <p:ph idx="1"/>
          </p:nvPr>
        </p:nvSpPr>
        <p:spPr>
          <a:xfrm>
            <a:off x="246856" y="2057400"/>
            <a:ext cx="8897144" cy="4279901"/>
          </a:xfrm>
        </p:spPr>
        <p:txBody>
          <a:bodyPr/>
          <a:lstStyle/>
          <a:p>
            <a:pPr marL="0" indent="0">
              <a:buNone/>
            </a:pPr>
            <a:r>
              <a:rPr lang="en-US" sz="3600" dirty="0"/>
              <a:t>You are holding two balloons of the same volume.  One balloon contains 1.0 g of helium.  The other balloon contains neon.  Calculate the mass of neon in the balloon. </a:t>
            </a:r>
          </a:p>
          <a:p>
            <a:pPr marL="0" indent="0">
              <a:buNone/>
              <a:defRPr/>
            </a:pPr>
            <a:endParaRPr lang="en-US" sz="3600" dirty="0"/>
          </a:p>
          <a:p>
            <a:pPr marL="0" indent="0">
              <a:buNone/>
              <a:defRPr/>
            </a:pPr>
            <a:endParaRPr lang="en-US" sz="2400" dirty="0"/>
          </a:p>
          <a:p>
            <a:pPr marL="457200" indent="-457200">
              <a:buFont typeface="+mj-lt"/>
              <a:buAutoNum type="alphaLcParenR"/>
              <a:defRPr/>
            </a:pPr>
            <a:endParaRPr lang="en-US" sz="2400" dirty="0"/>
          </a:p>
          <a:p>
            <a:pPr marL="457200" indent="-457200">
              <a:buFont typeface="+mj-lt"/>
              <a:buAutoNum type="arabicPeriod"/>
              <a:defRPr/>
            </a:pPr>
            <a:endParaRPr lang="en-US" sz="2400" dirty="0"/>
          </a:p>
          <a:p>
            <a:pPr marL="0" indent="0">
              <a:buNone/>
              <a:defRPr/>
            </a:pPr>
            <a:endParaRPr lang="en-US" sz="2400" dirty="0"/>
          </a:p>
        </p:txBody>
      </p:sp>
    </p:spTree>
    <p:extLst>
      <p:ext uri="{BB962C8B-B14F-4D97-AF65-F5344CB8AC3E}">
        <p14:creationId xmlns:p14="http://schemas.microsoft.com/office/powerpoint/2010/main" val="1369624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US" sz="6000" dirty="0">
                <a:ea typeface="ＭＳ Ｐゴシック" charset="0"/>
                <a:cs typeface="+mj-cs"/>
              </a:rPr>
              <a:t>Joke of the Day</a:t>
            </a:r>
          </a:p>
        </p:txBody>
      </p:sp>
      <p:pic>
        <p:nvPicPr>
          <p:cNvPr id="3" name="Content Placeholder 2"/>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172200" y="1981200"/>
            <a:ext cx="2590800" cy="4605867"/>
          </a:xfrm>
        </p:spPr>
      </p:pic>
      <p:sp>
        <p:nvSpPr>
          <p:cNvPr id="9" name="Rectangle 3"/>
          <p:cNvSpPr txBox="1">
            <a:spLocks noChangeArrowheads="1"/>
          </p:cNvSpPr>
          <p:nvPr/>
        </p:nvSpPr>
        <p:spPr bwMode="auto">
          <a:xfrm>
            <a:off x="685800" y="1828800"/>
            <a:ext cx="50292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eaLnBrk="1" hangingPunct="1"/>
            <a:r>
              <a:rPr lang="en-US" altLang="en-US" sz="2800" kern="0" dirty="0"/>
              <a:t>What kind of dog do chemists have?</a:t>
            </a:r>
          </a:p>
          <a:p>
            <a:pPr eaLnBrk="1" hangingPunct="1"/>
            <a:endParaRPr lang="en-US" altLang="en-US" sz="2800" kern="0" dirty="0"/>
          </a:p>
          <a:p>
            <a:pPr eaLnBrk="1" hangingPunct="1"/>
            <a:endParaRPr lang="en-US" altLang="en-US" sz="2800" kern="0" dirty="0"/>
          </a:p>
          <a:p>
            <a:pPr eaLnBrk="1" hangingPunct="1"/>
            <a:r>
              <a:rPr lang="en-US" altLang="en-US" sz="2800" kern="0" dirty="0"/>
              <a:t>Laboratory retrievers!</a:t>
            </a:r>
          </a:p>
        </p:txBody>
      </p:sp>
    </p:spTree>
    <p:extLst>
      <p:ext uri="{BB962C8B-B14F-4D97-AF65-F5344CB8AC3E}">
        <p14:creationId xmlns:p14="http://schemas.microsoft.com/office/powerpoint/2010/main" val="3715717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3" end="3"/>
                                            </p:txEl>
                                          </p:spTgt>
                                        </p:tgtEl>
                                        <p:attrNameLst>
                                          <p:attrName>style.visibility</p:attrName>
                                        </p:attrNameLst>
                                      </p:cBhvr>
                                      <p:to>
                                        <p:strVal val="visible"/>
                                      </p:to>
                                    </p:set>
                                    <p:animEffect transition="in" filter="fade">
                                      <p:cBhvr>
                                        <p:cTn id="1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a:t>Exam Info – February 18</a:t>
            </a:r>
          </a:p>
        </p:txBody>
      </p:sp>
      <p:sp>
        <p:nvSpPr>
          <p:cNvPr id="3" name="Content Placeholder 2"/>
          <p:cNvSpPr>
            <a:spLocks noGrp="1"/>
          </p:cNvSpPr>
          <p:nvPr>
            <p:ph idx="1"/>
          </p:nvPr>
        </p:nvSpPr>
        <p:spPr>
          <a:xfrm>
            <a:off x="246856" y="2222501"/>
            <a:ext cx="7772400" cy="4114800"/>
          </a:xfrm>
        </p:spPr>
        <p:txBody>
          <a:bodyPr/>
          <a:lstStyle/>
          <a:p>
            <a:pPr>
              <a:defRPr/>
            </a:pPr>
            <a:r>
              <a:rPr lang="en-US" sz="2400" dirty="0"/>
              <a:t>Conflict exam: Same day</a:t>
            </a:r>
          </a:p>
          <a:p>
            <a:pPr lvl="1">
              <a:defRPr/>
            </a:pPr>
            <a:r>
              <a:rPr lang="en-US" sz="2400" dirty="0"/>
              <a:t>5-6:30 pm in Noyes 165</a:t>
            </a:r>
          </a:p>
          <a:p>
            <a:pPr lvl="1">
              <a:defRPr/>
            </a:pPr>
            <a:r>
              <a:rPr lang="en-US" sz="2400" dirty="0"/>
              <a:t>Sign up in 1026 Chem Annex by noon on 2/18</a:t>
            </a:r>
          </a:p>
          <a:p>
            <a:pPr>
              <a:defRPr/>
            </a:pPr>
            <a:r>
              <a:rPr lang="en-US" sz="2400" dirty="0"/>
              <a:t>Please email me </a:t>
            </a:r>
            <a:r>
              <a:rPr lang="en-US" sz="2400" b="1" dirty="0"/>
              <a:t>today</a:t>
            </a:r>
            <a:r>
              <a:rPr lang="en-US" sz="2400" dirty="0"/>
              <a:t> if you have a conflict with both the regular exam and the conflict exam.</a:t>
            </a:r>
          </a:p>
          <a:p>
            <a:pPr>
              <a:defRPr/>
            </a:pPr>
            <a:r>
              <a:rPr lang="en-US" sz="2400" dirty="0"/>
              <a:t>Practice Exams posted online!</a:t>
            </a:r>
          </a:p>
          <a:p>
            <a:pPr>
              <a:defRPr/>
            </a:pPr>
            <a:r>
              <a:rPr lang="en-US" sz="2400" dirty="0"/>
              <a:t>My Question &amp; Answer Session this weekend:</a:t>
            </a:r>
          </a:p>
          <a:p>
            <a:pPr lvl="1">
              <a:defRPr/>
            </a:pPr>
            <a:r>
              <a:rPr lang="en-US" sz="2000" dirty="0"/>
              <a:t>Sunday 5-6 pm in 152 Chem Annex</a:t>
            </a:r>
          </a:p>
          <a:p>
            <a:pPr>
              <a:defRPr/>
            </a:pPr>
            <a:r>
              <a:rPr lang="en-US" sz="2400" dirty="0"/>
              <a:t>You may use a calculator (NOT TI-</a:t>
            </a:r>
            <a:r>
              <a:rPr lang="en-US" sz="2400" dirty="0" err="1"/>
              <a:t>Nspire</a:t>
            </a:r>
            <a:r>
              <a:rPr lang="en-US" sz="2400" dirty="0"/>
              <a:t>.)</a:t>
            </a:r>
          </a:p>
        </p:txBody>
      </p:sp>
      <p:sp>
        <p:nvSpPr>
          <p:cNvPr id="5" name="Title 3"/>
          <p:cNvSpPr txBox="1">
            <a:spLocks/>
          </p:cNvSpPr>
          <p:nvPr/>
        </p:nvSpPr>
        <p:spPr bwMode="auto">
          <a:xfrm>
            <a:off x="236538" y="-168275"/>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4400">
                <a:solidFill>
                  <a:schemeClr val="tx2"/>
                </a:solidFill>
                <a:latin typeface="Tahoma" pitchFamily="34" charset="0"/>
                <a:ea typeface="MS PGothic" panose="020B0600070205080204" pitchFamily="34" charset="-128"/>
                <a:cs typeface="ＭＳ Ｐゴシック" charset="0"/>
              </a:defRPr>
            </a:lvl2pPr>
            <a:lvl3pPr algn="l" rtl="0" eaLnBrk="0" fontAlgn="base" hangingPunct="0">
              <a:spcBef>
                <a:spcPct val="0"/>
              </a:spcBef>
              <a:spcAft>
                <a:spcPct val="0"/>
              </a:spcAft>
              <a:defRPr sz="4400">
                <a:solidFill>
                  <a:schemeClr val="tx2"/>
                </a:solidFill>
                <a:latin typeface="Tahoma" pitchFamily="34" charset="0"/>
                <a:ea typeface="MS PGothic" panose="020B0600070205080204" pitchFamily="34" charset="-128"/>
                <a:cs typeface="ＭＳ Ｐゴシック" charset="0"/>
              </a:defRPr>
            </a:lvl3pPr>
            <a:lvl4pPr algn="l" rtl="0" eaLnBrk="0" fontAlgn="base" hangingPunct="0">
              <a:spcBef>
                <a:spcPct val="0"/>
              </a:spcBef>
              <a:spcAft>
                <a:spcPct val="0"/>
              </a:spcAft>
              <a:defRPr sz="4400">
                <a:solidFill>
                  <a:schemeClr val="tx2"/>
                </a:solidFill>
                <a:latin typeface="Tahoma" pitchFamily="34" charset="0"/>
                <a:ea typeface="MS PGothic" panose="020B0600070205080204" pitchFamily="34" charset="-128"/>
                <a:cs typeface="ＭＳ Ｐゴシック" charset="0"/>
              </a:defRPr>
            </a:lvl4pPr>
            <a:lvl5pPr algn="l" rtl="0" eaLnBrk="0" fontAlgn="base" hangingPunct="0">
              <a:spcBef>
                <a:spcPct val="0"/>
              </a:spcBef>
              <a:spcAft>
                <a:spcPct val="0"/>
              </a:spcAft>
              <a:defRPr sz="4400">
                <a:solidFill>
                  <a:schemeClr val="tx2"/>
                </a:solidFill>
                <a:latin typeface="Tahoma" pitchFamily="34" charset="0"/>
                <a:ea typeface="MS PGothic" panose="020B0600070205080204" pitchFamily="34" charset="-128"/>
                <a:cs typeface="ＭＳ Ｐゴシック"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a:lstStyle>
          <a:p>
            <a:pPr>
              <a:defRPr/>
            </a:pPr>
            <a:r>
              <a:rPr lang="en-US" altLang="en-US" sz="2800" i="1" kern="0" dirty="0"/>
              <a:t>Be respectful – no electronics please!</a:t>
            </a:r>
          </a:p>
        </p:txBody>
      </p:sp>
      <p:pic>
        <p:nvPicPr>
          <p:cNvPr id="6" name="Picture 2" descr="Image result for cell phone and lapto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55563"/>
            <a:ext cx="1123950"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quot;No&quot; Symbol 6"/>
          <p:cNvSpPr/>
          <p:nvPr/>
        </p:nvSpPr>
        <p:spPr bwMode="auto">
          <a:xfrm>
            <a:off x="6560343" y="425464"/>
            <a:ext cx="500063" cy="441325"/>
          </a:xfrm>
          <a:prstGeom prst="noSmoking">
            <a:avLst/>
          </a:prstGeom>
          <a:solidFill>
            <a:srgbClr val="FF0000"/>
          </a:solidFill>
          <a:ln w="12700" cap="flat" cmpd="sng" algn="ctr">
            <a:solidFill>
              <a:schemeClr val="tx1"/>
            </a:solidFill>
            <a:prstDash val="solid"/>
            <a:miter lim="800000"/>
            <a:headEnd type="none" w="med" len="med"/>
            <a:tailEnd type="none" w="med" len="med"/>
          </a:ln>
          <a:effectLst/>
          <a:extLst>
            <a:ext uri="{AF507438-7753-43e0-B8FC-AC1667EBCBE1}"/>
          </a:extLst>
        </p:spPr>
        <p:txBody>
          <a:bodyPr wrap="none"/>
          <a:lstStyle/>
          <a:p>
            <a:pPr eaLnBrk="1" hangingPunct="1">
              <a:defRPr/>
            </a:pPr>
            <a:endParaRPr lang="en-US"/>
          </a:p>
        </p:txBody>
      </p:sp>
    </p:spTree>
    <p:extLst>
      <p:ext uri="{BB962C8B-B14F-4D97-AF65-F5344CB8AC3E}">
        <p14:creationId xmlns:p14="http://schemas.microsoft.com/office/powerpoint/2010/main" val="1486883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295400" y="541380"/>
            <a:ext cx="8229600" cy="1143000"/>
          </a:xfrm>
        </p:spPr>
        <p:txBody>
          <a:bodyPr/>
          <a:lstStyle/>
          <a:p>
            <a:r>
              <a:rPr lang="en-US" altLang="en-US" dirty="0"/>
              <a:t>Exam 1 Topics</a:t>
            </a:r>
          </a:p>
        </p:txBody>
      </p:sp>
      <p:sp>
        <p:nvSpPr>
          <p:cNvPr id="3" name="Content Placeholder 2"/>
          <p:cNvSpPr>
            <a:spLocks noGrp="1"/>
          </p:cNvSpPr>
          <p:nvPr>
            <p:ph type="body" idx="1"/>
          </p:nvPr>
        </p:nvSpPr>
        <p:spPr>
          <a:xfrm>
            <a:off x="1143000" y="1535113"/>
            <a:ext cx="3354388" cy="639762"/>
          </a:xfrm>
        </p:spPr>
        <p:txBody>
          <a:bodyPr/>
          <a:lstStyle/>
          <a:p>
            <a:pPr>
              <a:defRPr/>
            </a:pPr>
            <a:r>
              <a:rPr lang="en-US" sz="2400" dirty="0"/>
              <a:t>Major Topics</a:t>
            </a:r>
          </a:p>
        </p:txBody>
      </p:sp>
      <p:sp>
        <p:nvSpPr>
          <p:cNvPr id="2" name="Content Placeholder 1"/>
          <p:cNvSpPr>
            <a:spLocks noGrp="1"/>
          </p:cNvSpPr>
          <p:nvPr>
            <p:ph sz="half" idx="2"/>
          </p:nvPr>
        </p:nvSpPr>
        <p:spPr/>
        <p:txBody>
          <a:bodyPr/>
          <a:lstStyle/>
          <a:p>
            <a:r>
              <a:rPr lang="en-US" dirty="0"/>
              <a:t>Matter</a:t>
            </a:r>
          </a:p>
          <a:p>
            <a:r>
              <a:rPr lang="en-US" dirty="0"/>
              <a:t>Naming</a:t>
            </a:r>
          </a:p>
          <a:p>
            <a:pPr lvl="1"/>
            <a:r>
              <a:rPr lang="en-US" dirty="0"/>
              <a:t>Memorize </a:t>
            </a:r>
            <a:r>
              <a:rPr lang="en-US" dirty="0" err="1"/>
              <a:t>polyatomics</a:t>
            </a:r>
            <a:r>
              <a:rPr lang="en-US" dirty="0"/>
              <a:t>, especially those ending in       “-ate”, hydroxide, ammonium</a:t>
            </a:r>
          </a:p>
          <a:p>
            <a:r>
              <a:rPr lang="en-US" dirty="0"/>
              <a:t>The mole</a:t>
            </a:r>
          </a:p>
          <a:p>
            <a:r>
              <a:rPr lang="en-US" dirty="0"/>
              <a:t>Empirical &amp; molecular formula</a:t>
            </a:r>
          </a:p>
          <a:p>
            <a:r>
              <a:rPr lang="en-US" dirty="0"/>
              <a:t>Gases &amp; related problems</a:t>
            </a:r>
          </a:p>
          <a:p>
            <a:endParaRPr lang="en-US" dirty="0"/>
          </a:p>
        </p:txBody>
      </p:sp>
      <p:sp>
        <p:nvSpPr>
          <p:cNvPr id="4" name="Text Placeholder 3"/>
          <p:cNvSpPr>
            <a:spLocks noGrp="1"/>
          </p:cNvSpPr>
          <p:nvPr>
            <p:ph type="body" sz="quarter" idx="3"/>
          </p:nvPr>
        </p:nvSpPr>
        <p:spPr/>
        <p:txBody>
          <a:bodyPr/>
          <a:lstStyle/>
          <a:p>
            <a:r>
              <a:rPr lang="en-US" dirty="0"/>
              <a:t>Minor Topics</a:t>
            </a:r>
          </a:p>
        </p:txBody>
      </p:sp>
      <p:sp>
        <p:nvSpPr>
          <p:cNvPr id="8" name="Content Placeholder 7"/>
          <p:cNvSpPr>
            <a:spLocks noGrp="1"/>
          </p:cNvSpPr>
          <p:nvPr>
            <p:ph sz="quarter" idx="4"/>
          </p:nvPr>
        </p:nvSpPr>
        <p:spPr>
          <a:xfrm>
            <a:off x="4645025" y="2174875"/>
            <a:ext cx="4041775" cy="1711325"/>
          </a:xfrm>
        </p:spPr>
        <p:txBody>
          <a:bodyPr/>
          <a:lstStyle/>
          <a:p>
            <a:r>
              <a:rPr lang="en-US" dirty="0"/>
              <a:t>Isotopes &amp; ions (protons, neutrons, electrons)</a:t>
            </a:r>
          </a:p>
          <a:p>
            <a:r>
              <a:rPr lang="en-US" dirty="0"/>
              <a:t>Conversion problems</a:t>
            </a:r>
          </a:p>
          <a:p>
            <a:r>
              <a:rPr lang="en-US" dirty="0"/>
              <a:t>Density</a:t>
            </a:r>
          </a:p>
          <a:p>
            <a:r>
              <a:rPr lang="en-US" dirty="0"/>
              <a:t>Chemical &amp; physical changes</a:t>
            </a:r>
          </a:p>
        </p:txBody>
      </p:sp>
      <p:sp>
        <p:nvSpPr>
          <p:cNvPr id="7" name="Text Placeholder 3"/>
          <p:cNvSpPr txBox="1">
            <a:spLocks/>
          </p:cNvSpPr>
          <p:nvPr/>
        </p:nvSpPr>
        <p:spPr bwMode="auto">
          <a:xfrm>
            <a:off x="4800600" y="4953000"/>
            <a:ext cx="4041775"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0" fontAlgn="base" hangingPunct="0">
              <a:spcBef>
                <a:spcPct val="20000"/>
              </a:spcBef>
              <a:spcAft>
                <a:spcPct val="0"/>
              </a:spcAft>
              <a:buClr>
                <a:schemeClr val="folHlink"/>
              </a:buClr>
              <a:buSzPct val="60000"/>
              <a:buFont typeface="Wingdings" panose="05000000000000000000" pitchFamily="2" charset="2"/>
              <a:buNone/>
              <a:defRPr sz="2400" b="1">
                <a:solidFill>
                  <a:schemeClr val="tx1"/>
                </a:solidFill>
                <a:latin typeface="+mn-lt"/>
                <a:ea typeface="MS PGothic" panose="020B0600070205080204" pitchFamily="34" charset="-128"/>
                <a:cs typeface="ＭＳ Ｐゴシック" charset="0"/>
              </a:defRPr>
            </a:lvl1pPr>
            <a:lvl2pPr marL="457200" indent="0" algn="l" rtl="0" eaLnBrk="0" fontAlgn="base" hangingPunct="0">
              <a:spcBef>
                <a:spcPct val="20000"/>
              </a:spcBef>
              <a:spcAft>
                <a:spcPct val="0"/>
              </a:spcAft>
              <a:buClr>
                <a:schemeClr val="hlink"/>
              </a:buClr>
              <a:buSzPct val="55000"/>
              <a:buFont typeface="Wingdings" panose="05000000000000000000" pitchFamily="2" charset="2"/>
              <a:buNone/>
              <a:defRPr sz="2000" b="1">
                <a:solidFill>
                  <a:schemeClr val="tx1"/>
                </a:solidFill>
                <a:latin typeface="+mn-lt"/>
                <a:ea typeface="MS PGothic" panose="020B0600070205080204" pitchFamily="34" charset="-128"/>
              </a:defRPr>
            </a:lvl2pPr>
            <a:lvl3pPr marL="914400" indent="0" algn="l" rtl="0" eaLnBrk="0" fontAlgn="base" hangingPunct="0">
              <a:spcBef>
                <a:spcPct val="20000"/>
              </a:spcBef>
              <a:spcAft>
                <a:spcPct val="0"/>
              </a:spcAft>
              <a:buClr>
                <a:schemeClr val="folHlink"/>
              </a:buClr>
              <a:buSzPct val="50000"/>
              <a:buFont typeface="Wingdings" panose="05000000000000000000" pitchFamily="2" charset="2"/>
              <a:buNone/>
              <a:defRPr sz="1800" b="1">
                <a:solidFill>
                  <a:schemeClr val="tx1"/>
                </a:solidFill>
                <a:latin typeface="+mn-lt"/>
                <a:ea typeface="MS PGothic" panose="020B0600070205080204" pitchFamily="34" charset="-128"/>
              </a:defRPr>
            </a:lvl3pPr>
            <a:lvl4pPr marL="1371600" indent="0" algn="l" rtl="0" eaLnBrk="0" fontAlgn="base" hangingPunct="0">
              <a:spcBef>
                <a:spcPct val="20000"/>
              </a:spcBef>
              <a:spcAft>
                <a:spcPct val="0"/>
              </a:spcAft>
              <a:buClr>
                <a:schemeClr val="accent2"/>
              </a:buClr>
              <a:buSzPct val="55000"/>
              <a:buFont typeface="Wingdings" panose="05000000000000000000" pitchFamily="2" charset="2"/>
              <a:buNone/>
              <a:defRPr sz="1600" b="1">
                <a:solidFill>
                  <a:schemeClr val="tx1"/>
                </a:solidFill>
                <a:latin typeface="+mn-lt"/>
                <a:ea typeface="MS PGothic" panose="020B0600070205080204" pitchFamily="34" charset="-128"/>
              </a:defRPr>
            </a:lvl4pPr>
            <a:lvl5pPr marL="1828800" indent="0" algn="l" rtl="0" eaLnBrk="0" fontAlgn="base" hangingPunct="0">
              <a:spcBef>
                <a:spcPct val="20000"/>
              </a:spcBef>
              <a:spcAft>
                <a:spcPct val="0"/>
              </a:spcAft>
              <a:buClr>
                <a:schemeClr val="accent1"/>
              </a:buClr>
              <a:buSzPct val="50000"/>
              <a:buFont typeface="Wingdings" panose="05000000000000000000" pitchFamily="2" charset="2"/>
              <a:buNone/>
              <a:defRPr sz="1600" b="1">
                <a:solidFill>
                  <a:schemeClr val="tx1"/>
                </a:solidFill>
                <a:latin typeface="+mn-lt"/>
                <a:ea typeface="MS PGothic" panose="020B0600070205080204" pitchFamily="34" charset="-128"/>
              </a:defRPr>
            </a:lvl5pPr>
            <a:lvl6pPr marL="2286000" indent="0" algn="l" rtl="0" fontAlgn="base">
              <a:spcBef>
                <a:spcPct val="20000"/>
              </a:spcBef>
              <a:spcAft>
                <a:spcPct val="0"/>
              </a:spcAft>
              <a:buClr>
                <a:schemeClr val="accent1"/>
              </a:buClr>
              <a:buSzPct val="50000"/>
              <a:buFont typeface="Wingdings" pitchFamily="2" charset="2"/>
              <a:buNone/>
              <a:defRPr sz="1600" b="1">
                <a:solidFill>
                  <a:schemeClr val="tx1"/>
                </a:solidFill>
                <a:latin typeface="+mn-lt"/>
              </a:defRPr>
            </a:lvl6pPr>
            <a:lvl7pPr marL="2743200" indent="0" algn="l" rtl="0" fontAlgn="base">
              <a:spcBef>
                <a:spcPct val="20000"/>
              </a:spcBef>
              <a:spcAft>
                <a:spcPct val="0"/>
              </a:spcAft>
              <a:buClr>
                <a:schemeClr val="accent1"/>
              </a:buClr>
              <a:buSzPct val="50000"/>
              <a:buFont typeface="Wingdings" pitchFamily="2" charset="2"/>
              <a:buNone/>
              <a:defRPr sz="1600" b="1">
                <a:solidFill>
                  <a:schemeClr val="tx1"/>
                </a:solidFill>
                <a:latin typeface="+mn-lt"/>
              </a:defRPr>
            </a:lvl7pPr>
            <a:lvl8pPr marL="3200400" indent="0" algn="l" rtl="0" fontAlgn="base">
              <a:spcBef>
                <a:spcPct val="20000"/>
              </a:spcBef>
              <a:spcAft>
                <a:spcPct val="0"/>
              </a:spcAft>
              <a:buClr>
                <a:schemeClr val="accent1"/>
              </a:buClr>
              <a:buSzPct val="50000"/>
              <a:buFont typeface="Wingdings" pitchFamily="2" charset="2"/>
              <a:buNone/>
              <a:defRPr sz="1600" b="1">
                <a:solidFill>
                  <a:schemeClr val="tx1"/>
                </a:solidFill>
                <a:latin typeface="+mn-lt"/>
              </a:defRPr>
            </a:lvl8pPr>
            <a:lvl9pPr marL="3657600" indent="0" algn="l" rtl="0" fontAlgn="base">
              <a:spcBef>
                <a:spcPct val="20000"/>
              </a:spcBef>
              <a:spcAft>
                <a:spcPct val="0"/>
              </a:spcAft>
              <a:buClr>
                <a:schemeClr val="accent1"/>
              </a:buClr>
              <a:buSzPct val="50000"/>
              <a:buFont typeface="Wingdings" pitchFamily="2" charset="2"/>
              <a:buNone/>
              <a:defRPr sz="1600" b="1">
                <a:solidFill>
                  <a:schemeClr val="tx1"/>
                </a:solidFill>
                <a:latin typeface="+mn-lt"/>
              </a:defRPr>
            </a:lvl9pPr>
          </a:lstStyle>
          <a:p>
            <a:r>
              <a:rPr lang="en-US" kern="0" dirty="0"/>
              <a:t>Not Tested</a:t>
            </a:r>
          </a:p>
        </p:txBody>
      </p:sp>
      <p:sp>
        <p:nvSpPr>
          <p:cNvPr id="10" name="Content Placeholder 7"/>
          <p:cNvSpPr txBox="1">
            <a:spLocks/>
          </p:cNvSpPr>
          <p:nvPr/>
        </p:nvSpPr>
        <p:spPr bwMode="auto">
          <a:xfrm>
            <a:off x="4645024" y="5592762"/>
            <a:ext cx="4041775" cy="171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24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18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16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1600">
                <a:solidFill>
                  <a:schemeClr val="tx1"/>
                </a:solidFill>
                <a:latin typeface="+mn-lt"/>
                <a:ea typeface="MS PGothic" panose="020B0600070205080204" pitchFamily="34" charset="-128"/>
              </a:defRPr>
            </a:lvl5pPr>
            <a:lvl6pPr marL="2514600" indent="-228600" algn="l" rtl="0" fontAlgn="base">
              <a:spcBef>
                <a:spcPct val="20000"/>
              </a:spcBef>
              <a:spcAft>
                <a:spcPct val="0"/>
              </a:spcAft>
              <a:buClr>
                <a:schemeClr val="accent1"/>
              </a:buClr>
              <a:buSzPct val="5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1600">
                <a:solidFill>
                  <a:schemeClr val="tx1"/>
                </a:solidFill>
                <a:latin typeface="+mn-lt"/>
              </a:defRPr>
            </a:lvl9pPr>
          </a:lstStyle>
          <a:p>
            <a:r>
              <a:rPr lang="en-US" kern="0" dirty="0"/>
              <a:t>Significant Figures</a:t>
            </a:r>
          </a:p>
        </p:txBody>
      </p:sp>
      <p:sp>
        <p:nvSpPr>
          <p:cNvPr id="9" name="Rectangle 4"/>
          <p:cNvSpPr>
            <a:spLocks noChangeArrowheads="1"/>
          </p:cNvSpPr>
          <p:nvPr/>
        </p:nvSpPr>
        <p:spPr bwMode="auto">
          <a:xfrm>
            <a:off x="990600" y="3051990"/>
            <a:ext cx="3276600" cy="1291410"/>
          </a:xfrm>
          <a:prstGeom prst="rect">
            <a:avLst/>
          </a:prstGeom>
          <a:noFill/>
          <a:ln w="381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endParaRPr lang="en-US" altLang="en-US" sz="2400"/>
          </a:p>
        </p:txBody>
      </p:sp>
    </p:spTree>
    <p:extLst>
      <p:ext uri="{BB962C8B-B14F-4D97-AF65-F5344CB8AC3E}">
        <p14:creationId xmlns:p14="http://schemas.microsoft.com/office/powerpoint/2010/main" val="623758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a:xfrm>
            <a:off x="1066800" y="274638"/>
            <a:ext cx="7848600" cy="1401762"/>
          </a:xfrm>
        </p:spPr>
        <p:txBody>
          <a:bodyPr/>
          <a:lstStyle/>
          <a:p>
            <a:r>
              <a:rPr lang="en-US" altLang="en-US" sz="4000"/>
              <a:t>Exam Format – 90 minutes total</a:t>
            </a:r>
          </a:p>
        </p:txBody>
      </p:sp>
      <p:sp>
        <p:nvSpPr>
          <p:cNvPr id="6147" name="Text Placeholder 4"/>
          <p:cNvSpPr>
            <a:spLocks noGrp="1"/>
          </p:cNvSpPr>
          <p:nvPr>
            <p:ph type="body" idx="1"/>
          </p:nvPr>
        </p:nvSpPr>
        <p:spPr>
          <a:xfrm>
            <a:off x="609600" y="2144713"/>
            <a:ext cx="3659188" cy="827087"/>
          </a:xfrm>
        </p:spPr>
        <p:txBody>
          <a:bodyPr/>
          <a:lstStyle/>
          <a:p>
            <a:r>
              <a:rPr lang="en-US" altLang="en-US"/>
              <a:t>15 Multiple Choice Questions</a:t>
            </a:r>
          </a:p>
        </p:txBody>
      </p:sp>
      <p:sp>
        <p:nvSpPr>
          <p:cNvPr id="6148" name="Content Placeholder 5"/>
          <p:cNvSpPr>
            <a:spLocks noGrp="1"/>
          </p:cNvSpPr>
          <p:nvPr>
            <p:ph sz="half" idx="2"/>
          </p:nvPr>
        </p:nvSpPr>
        <p:spPr>
          <a:xfrm>
            <a:off x="609600" y="2971800"/>
            <a:ext cx="3887788" cy="3154363"/>
          </a:xfrm>
        </p:spPr>
        <p:txBody>
          <a:bodyPr/>
          <a:lstStyle/>
          <a:p>
            <a:r>
              <a:rPr lang="en-US" altLang="en-US" dirty="0"/>
              <a:t>5 possible choices</a:t>
            </a:r>
          </a:p>
          <a:p>
            <a:r>
              <a:rPr lang="en-US" altLang="en-US" dirty="0"/>
              <a:t>50% of test grade</a:t>
            </a:r>
          </a:p>
          <a:p>
            <a:r>
              <a:rPr lang="en-US" altLang="en-US" dirty="0"/>
              <a:t>~3 minutes to answer each</a:t>
            </a:r>
          </a:p>
        </p:txBody>
      </p:sp>
      <p:sp>
        <p:nvSpPr>
          <p:cNvPr id="6149" name="Text Placeholder 6"/>
          <p:cNvSpPr>
            <a:spLocks noGrp="1"/>
          </p:cNvSpPr>
          <p:nvPr>
            <p:ph type="body" sz="quarter" idx="3"/>
          </p:nvPr>
        </p:nvSpPr>
        <p:spPr>
          <a:xfrm>
            <a:off x="4497388" y="2255838"/>
            <a:ext cx="4041775" cy="639762"/>
          </a:xfrm>
        </p:spPr>
        <p:txBody>
          <a:bodyPr/>
          <a:lstStyle/>
          <a:p>
            <a:r>
              <a:rPr lang="en-US" altLang="en-US"/>
              <a:t>2 Free Response Questions</a:t>
            </a:r>
          </a:p>
        </p:txBody>
      </p:sp>
      <p:sp>
        <p:nvSpPr>
          <p:cNvPr id="6150" name="Content Placeholder 7"/>
          <p:cNvSpPr>
            <a:spLocks noGrp="1"/>
          </p:cNvSpPr>
          <p:nvPr>
            <p:ph sz="quarter" idx="4"/>
          </p:nvPr>
        </p:nvSpPr>
        <p:spPr>
          <a:xfrm>
            <a:off x="4648200" y="2971800"/>
            <a:ext cx="4038600" cy="3154363"/>
          </a:xfrm>
        </p:spPr>
        <p:txBody>
          <a:bodyPr/>
          <a:lstStyle/>
          <a:p>
            <a:r>
              <a:rPr lang="en-US" altLang="en-US" dirty="0"/>
              <a:t>Write in answers – both qualitative and quantitative</a:t>
            </a:r>
          </a:p>
          <a:p>
            <a:r>
              <a:rPr lang="en-US" altLang="en-US" dirty="0"/>
              <a:t>50% of test grade</a:t>
            </a:r>
          </a:p>
        </p:txBody>
      </p:sp>
      <p:sp>
        <p:nvSpPr>
          <p:cNvPr id="6151" name="TextBox 8"/>
          <p:cNvSpPr txBox="1">
            <a:spLocks noChangeArrowheads="1"/>
          </p:cNvSpPr>
          <p:nvPr/>
        </p:nvSpPr>
        <p:spPr bwMode="auto">
          <a:xfrm>
            <a:off x="1676400" y="5562600"/>
            <a:ext cx="54292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r>
              <a:rPr lang="en-US" altLang="en-US" sz="2400"/>
              <a:t>***A periodic table &amp; cover sheet with</a:t>
            </a:r>
          </a:p>
          <a:p>
            <a:pPr>
              <a:spcBef>
                <a:spcPct val="0"/>
              </a:spcBef>
              <a:buClrTx/>
              <a:buSzTx/>
              <a:buFontTx/>
              <a:buNone/>
            </a:pPr>
            <a:r>
              <a:rPr lang="en-US" altLang="en-US" sz="2400"/>
              <a:t> equations will be attached.***</a:t>
            </a:r>
          </a:p>
        </p:txBody>
      </p:sp>
    </p:spTree>
    <p:extLst>
      <p:ext uri="{BB962C8B-B14F-4D97-AF65-F5344CB8AC3E}">
        <p14:creationId xmlns:p14="http://schemas.microsoft.com/office/powerpoint/2010/main" val="875182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z="3600" dirty="0"/>
              <a:t>Metacognition &amp; Reasoning</a:t>
            </a:r>
          </a:p>
        </p:txBody>
      </p:sp>
      <p:sp>
        <p:nvSpPr>
          <p:cNvPr id="3" name="Content Placeholder 2"/>
          <p:cNvSpPr>
            <a:spLocks noGrp="1"/>
          </p:cNvSpPr>
          <p:nvPr>
            <p:ph idx="1"/>
          </p:nvPr>
        </p:nvSpPr>
        <p:spPr>
          <a:xfrm>
            <a:off x="246856" y="2222501"/>
            <a:ext cx="7772400" cy="4114800"/>
          </a:xfrm>
        </p:spPr>
        <p:txBody>
          <a:bodyPr/>
          <a:lstStyle/>
          <a:p>
            <a:pPr marL="457200" indent="-457200">
              <a:buFont typeface="+mj-lt"/>
              <a:buAutoNum type="arabicPeriod"/>
              <a:defRPr/>
            </a:pPr>
            <a:r>
              <a:rPr lang="en-US" dirty="0"/>
              <a:t>Can I visualize what’s happening?</a:t>
            </a:r>
          </a:p>
          <a:p>
            <a:pPr marL="457200" indent="-457200">
              <a:buFont typeface="+mj-lt"/>
              <a:buAutoNum type="arabicPeriod"/>
              <a:defRPr/>
            </a:pPr>
            <a:r>
              <a:rPr lang="en-US" dirty="0"/>
              <a:t>What are the principles and tools I can use to solve this?</a:t>
            </a:r>
          </a:p>
          <a:p>
            <a:pPr marL="457200" indent="-457200">
              <a:buFont typeface="+mj-lt"/>
              <a:buAutoNum type="arabicPeriod"/>
              <a:defRPr/>
            </a:pPr>
            <a:r>
              <a:rPr lang="en-US" dirty="0"/>
              <a:t>Why can I use these?</a:t>
            </a:r>
          </a:p>
          <a:p>
            <a:pPr marL="457200" indent="-457200">
              <a:buFont typeface="+mj-lt"/>
              <a:buAutoNum type="arabicPeriod"/>
              <a:defRPr/>
            </a:pPr>
            <a:r>
              <a:rPr lang="en-US" dirty="0"/>
              <a:t>Is the answer reasonable?</a:t>
            </a:r>
          </a:p>
          <a:p>
            <a:pPr marL="457200" indent="-457200">
              <a:buFont typeface="+mj-lt"/>
              <a:buAutoNum type="arabicPeriod"/>
              <a:defRPr/>
            </a:pPr>
            <a:endParaRPr lang="en-US" sz="2400" dirty="0"/>
          </a:p>
        </p:txBody>
      </p:sp>
    </p:spTree>
    <p:extLst>
      <p:ext uri="{BB962C8B-B14F-4D97-AF65-F5344CB8AC3E}">
        <p14:creationId xmlns:p14="http://schemas.microsoft.com/office/powerpoint/2010/main" val="382251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06730" y="2910185"/>
            <a:ext cx="1345869" cy="519351"/>
          </a:xfrm>
          <a:prstGeom prst="ellipse">
            <a:avLst/>
          </a:prstGeom>
          <a:noFill/>
          <a:ln w="28575">
            <a:solidFill>
              <a:srgbClr val="C00000"/>
            </a:solidFill>
          </a:ln>
        </p:spPr>
        <p:txBody>
          <a:bodyPr wrap="square" rtlCol="0">
            <a:spAutoFit/>
          </a:bodyPr>
          <a:lstStyle/>
          <a:p>
            <a:pPr algn="ctr"/>
            <a:r>
              <a:rPr lang="en-US" sz="1800" dirty="0"/>
              <a:t>grams</a:t>
            </a:r>
          </a:p>
        </p:txBody>
      </p:sp>
      <p:sp>
        <p:nvSpPr>
          <p:cNvPr id="10" name="TextBox 9"/>
          <p:cNvSpPr txBox="1"/>
          <p:nvPr/>
        </p:nvSpPr>
        <p:spPr>
          <a:xfrm>
            <a:off x="3481674" y="2910185"/>
            <a:ext cx="1118412" cy="519351"/>
          </a:xfrm>
          <a:prstGeom prst="ellipse">
            <a:avLst/>
          </a:prstGeom>
          <a:noFill/>
          <a:ln w="28575">
            <a:solidFill>
              <a:srgbClr val="C00000"/>
            </a:solidFill>
          </a:ln>
        </p:spPr>
        <p:txBody>
          <a:bodyPr wrap="square" rtlCol="0">
            <a:spAutoFit/>
          </a:bodyPr>
          <a:lstStyle/>
          <a:p>
            <a:pPr algn="ctr"/>
            <a:r>
              <a:rPr lang="en-US" sz="1800" dirty="0"/>
              <a:t>moles</a:t>
            </a:r>
          </a:p>
        </p:txBody>
      </p:sp>
      <p:cxnSp>
        <p:nvCxnSpPr>
          <p:cNvPr id="12" name="Straight Arrow Connector 11"/>
          <p:cNvCxnSpPr/>
          <p:nvPr/>
        </p:nvCxnSpPr>
        <p:spPr>
          <a:xfrm>
            <a:off x="1902206" y="3085208"/>
            <a:ext cx="1429863" cy="241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1902205" y="3241688"/>
            <a:ext cx="1429863" cy="241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230111" y="3087618"/>
            <a:ext cx="65" cy="276999"/>
          </a:xfrm>
          <a:prstGeom prst="rect">
            <a:avLst/>
          </a:prstGeom>
          <a:noFill/>
        </p:spPr>
        <p:txBody>
          <a:bodyPr wrap="none" lIns="0" tIns="0" rIns="0" bIns="0" rtlCol="0">
            <a:spAutoFit/>
          </a:bodyPr>
          <a:lstStyle/>
          <a:p>
            <a:endParaRPr lang="en-US" sz="1800" dirty="0"/>
          </a:p>
        </p:txBody>
      </p:sp>
      <mc:AlternateContent xmlns:mc="http://schemas.openxmlformats.org/markup-compatibility/2006" xmlns:a14="http://schemas.microsoft.com/office/drawing/2010/main">
        <mc:Choice Requires="a14">
          <p:sp>
            <p:nvSpPr>
              <p:cNvPr id="17" name="TextBox 16"/>
              <p:cNvSpPr txBox="1"/>
              <p:nvPr/>
            </p:nvSpPr>
            <p:spPr>
              <a:xfrm>
                <a:off x="2124497" y="2580465"/>
                <a:ext cx="1061701" cy="38305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200" i="1" smtClean="0">
                          <a:latin typeface="Cambria Math" panose="02040503050406030204" pitchFamily="18" charset="0"/>
                          <a:ea typeface="Cambria Math" panose="02040503050406030204" pitchFamily="18" charset="0"/>
                        </a:rPr>
                        <m:t>×</m:t>
                      </m:r>
                      <m:f>
                        <m:fPr>
                          <m:ctrlPr>
                            <a:rPr lang="en-US" sz="1200" i="1">
                              <a:latin typeface="Cambria Math" panose="02040503050406030204" pitchFamily="18" charset="0"/>
                              <a:ea typeface="Cambria Math" panose="02040503050406030204" pitchFamily="18" charset="0"/>
                            </a:rPr>
                          </m:ctrlPr>
                        </m:fPr>
                        <m:num>
                          <m:r>
                            <a:rPr lang="en-US" sz="1200">
                              <a:latin typeface="Cambria Math" panose="02040503050406030204" pitchFamily="18" charset="0"/>
                              <a:ea typeface="Cambria Math" panose="02040503050406030204" pitchFamily="18" charset="0"/>
                            </a:rPr>
                            <m:t>1 </m:t>
                          </m:r>
                          <m:r>
                            <m:rPr>
                              <m:sty m:val="p"/>
                            </m:rPr>
                            <a:rPr lang="en-US" sz="1200">
                              <a:latin typeface="Cambria Math" panose="02040503050406030204" pitchFamily="18" charset="0"/>
                              <a:ea typeface="Cambria Math" panose="02040503050406030204" pitchFamily="18" charset="0"/>
                            </a:rPr>
                            <m:t>mole</m:t>
                          </m:r>
                        </m:num>
                        <m:den>
                          <m:r>
                            <m:rPr>
                              <m:sty m:val="p"/>
                            </m:rPr>
                            <a:rPr lang="en-US" sz="1200">
                              <a:latin typeface="Cambria Math" panose="02040503050406030204" pitchFamily="18" charset="0"/>
                              <a:ea typeface="Cambria Math" panose="02040503050406030204" pitchFamily="18" charset="0"/>
                            </a:rPr>
                            <m:t>molar</m:t>
                          </m:r>
                          <m:r>
                            <a:rPr lang="en-US" sz="1200">
                              <a:latin typeface="Cambria Math" panose="02040503050406030204" pitchFamily="18" charset="0"/>
                              <a:ea typeface="Cambria Math" panose="02040503050406030204" pitchFamily="18" charset="0"/>
                            </a:rPr>
                            <m:t> </m:t>
                          </m:r>
                          <m:r>
                            <m:rPr>
                              <m:sty m:val="p"/>
                            </m:rPr>
                            <a:rPr lang="en-US" sz="1200">
                              <a:latin typeface="Cambria Math" panose="02040503050406030204" pitchFamily="18" charset="0"/>
                              <a:ea typeface="Cambria Math" panose="02040503050406030204" pitchFamily="18" charset="0"/>
                            </a:rPr>
                            <m:t>mass</m:t>
                          </m:r>
                          <m:r>
                            <a:rPr lang="en-US" sz="1200" b="0" i="0" smtClean="0">
                              <a:latin typeface="Cambria Math" panose="02040503050406030204" pitchFamily="18" charset="0"/>
                              <a:ea typeface="Cambria Math" panose="02040503050406030204" pitchFamily="18" charset="0"/>
                            </a:rPr>
                            <m:t> </m:t>
                          </m:r>
                          <m:r>
                            <m:rPr>
                              <m:sty m:val="p"/>
                            </m:rPr>
                            <a:rPr lang="en-US" sz="1200" b="0" i="0" smtClean="0">
                              <a:latin typeface="Cambria Math" panose="02040503050406030204" pitchFamily="18" charset="0"/>
                              <a:ea typeface="Cambria Math" panose="02040503050406030204" pitchFamily="18" charset="0"/>
                            </a:rPr>
                            <m:t>g</m:t>
                          </m:r>
                        </m:den>
                      </m:f>
                    </m:oMath>
                  </m:oMathPara>
                </a14:m>
                <a:endParaRPr lang="en-US" sz="1200" dirty="0">
                  <a:latin typeface="+mj-lt"/>
                </a:endParaRPr>
              </a:p>
            </p:txBody>
          </p:sp>
        </mc:Choice>
        <mc:Fallback xmlns="">
          <p:sp>
            <p:nvSpPr>
              <p:cNvPr id="17" name="TextBox 16"/>
              <p:cNvSpPr txBox="1">
                <a:spLocks noRot="1" noChangeAspect="1" noMove="1" noResize="1" noEditPoints="1" noAdjustHandles="1" noChangeArrowheads="1" noChangeShapeType="1" noTextEdit="1"/>
              </p:cNvSpPr>
              <p:nvPr/>
            </p:nvSpPr>
            <p:spPr>
              <a:xfrm>
                <a:off x="2124497" y="2580465"/>
                <a:ext cx="1061701" cy="383054"/>
              </a:xfrm>
              <a:prstGeom prst="rect">
                <a:avLst/>
              </a:prstGeom>
              <a:blipFill>
                <a:blip r:embed="rId2"/>
                <a:stretch>
                  <a:fillRect l="-1724" t="-3175" r="-2874" b="-1269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2146738" y="3427345"/>
                <a:ext cx="1061701" cy="35067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200" i="1" smtClean="0">
                          <a:latin typeface="Cambria Math" panose="02040503050406030204" pitchFamily="18" charset="0"/>
                          <a:ea typeface="Cambria Math" panose="02040503050406030204" pitchFamily="18" charset="0"/>
                        </a:rPr>
                        <m:t>×</m:t>
                      </m:r>
                      <m:f>
                        <m:fPr>
                          <m:ctrlPr>
                            <a:rPr lang="en-US" sz="1200" i="1">
                              <a:latin typeface="Cambria Math" panose="02040503050406030204" pitchFamily="18" charset="0"/>
                              <a:ea typeface="Cambria Math" panose="02040503050406030204" pitchFamily="18" charset="0"/>
                            </a:rPr>
                          </m:ctrlPr>
                        </m:fPr>
                        <m:num>
                          <m:r>
                            <m:rPr>
                              <m:sty m:val="p"/>
                            </m:rPr>
                            <a:rPr lang="en-US" sz="1200">
                              <a:latin typeface="Cambria Math" panose="02040503050406030204" pitchFamily="18" charset="0"/>
                              <a:ea typeface="Cambria Math" panose="02040503050406030204" pitchFamily="18" charset="0"/>
                            </a:rPr>
                            <m:t>molar</m:t>
                          </m:r>
                          <m:r>
                            <a:rPr lang="en-US" sz="1200">
                              <a:latin typeface="Cambria Math" panose="02040503050406030204" pitchFamily="18" charset="0"/>
                              <a:ea typeface="Cambria Math" panose="02040503050406030204" pitchFamily="18" charset="0"/>
                            </a:rPr>
                            <m:t> </m:t>
                          </m:r>
                          <m:r>
                            <m:rPr>
                              <m:sty m:val="p"/>
                            </m:rPr>
                            <a:rPr lang="en-US" sz="1200">
                              <a:latin typeface="Cambria Math" panose="02040503050406030204" pitchFamily="18" charset="0"/>
                              <a:ea typeface="Cambria Math" panose="02040503050406030204" pitchFamily="18" charset="0"/>
                            </a:rPr>
                            <m:t>mass</m:t>
                          </m:r>
                          <m:r>
                            <a:rPr lang="en-US" sz="1200" b="0" i="0" smtClean="0">
                              <a:latin typeface="Cambria Math" panose="02040503050406030204" pitchFamily="18" charset="0"/>
                              <a:ea typeface="Cambria Math" panose="02040503050406030204" pitchFamily="18" charset="0"/>
                            </a:rPr>
                            <m:t> </m:t>
                          </m:r>
                          <m:r>
                            <m:rPr>
                              <m:sty m:val="p"/>
                            </m:rPr>
                            <a:rPr lang="en-US" sz="1200" b="0" i="0" smtClean="0">
                              <a:latin typeface="Cambria Math" panose="02040503050406030204" pitchFamily="18" charset="0"/>
                              <a:ea typeface="Cambria Math" panose="02040503050406030204" pitchFamily="18" charset="0"/>
                            </a:rPr>
                            <m:t>g</m:t>
                          </m:r>
                        </m:num>
                        <m:den>
                          <m:r>
                            <a:rPr lang="en-US" sz="1200">
                              <a:latin typeface="Cambria Math" panose="02040503050406030204" pitchFamily="18" charset="0"/>
                              <a:ea typeface="Cambria Math" panose="02040503050406030204" pitchFamily="18" charset="0"/>
                            </a:rPr>
                            <m:t>1 </m:t>
                          </m:r>
                          <m:r>
                            <m:rPr>
                              <m:sty m:val="p"/>
                            </m:rPr>
                            <a:rPr lang="en-US" sz="1200">
                              <a:latin typeface="Cambria Math" panose="02040503050406030204" pitchFamily="18" charset="0"/>
                              <a:ea typeface="Cambria Math" panose="02040503050406030204" pitchFamily="18" charset="0"/>
                            </a:rPr>
                            <m:t>mole</m:t>
                          </m:r>
                        </m:den>
                      </m:f>
                    </m:oMath>
                  </m:oMathPara>
                </a14:m>
                <a:endParaRPr lang="en-US" sz="1200" dirty="0">
                  <a:latin typeface="+mj-lt"/>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2146738" y="3427345"/>
                <a:ext cx="1061701" cy="350673"/>
              </a:xfrm>
              <a:prstGeom prst="rect">
                <a:avLst/>
              </a:prstGeom>
              <a:blipFill>
                <a:blip r:embed="rId3"/>
                <a:stretch>
                  <a:fillRect l="-1149" t="-3448" r="-2874" b="-15517"/>
                </a:stretch>
              </a:blipFill>
            </p:spPr>
            <p:txBody>
              <a:bodyPr/>
              <a:lstStyle/>
              <a:p>
                <a:r>
                  <a:rPr lang="en-US">
                    <a:noFill/>
                  </a:rPr>
                  <a:t> </a:t>
                </a:r>
              </a:p>
            </p:txBody>
          </p:sp>
        </mc:Fallback>
      </mc:AlternateContent>
      <p:sp>
        <p:nvSpPr>
          <p:cNvPr id="11" name="TextBox 10"/>
          <p:cNvSpPr txBox="1"/>
          <p:nvPr/>
        </p:nvSpPr>
        <p:spPr>
          <a:xfrm>
            <a:off x="6373832" y="2439128"/>
            <a:ext cx="2312968" cy="1298377"/>
          </a:xfrm>
          <a:prstGeom prst="ellipse">
            <a:avLst/>
          </a:prstGeom>
          <a:noFill/>
          <a:ln w="28575">
            <a:solidFill>
              <a:srgbClr val="C00000"/>
            </a:solidFill>
          </a:ln>
        </p:spPr>
        <p:txBody>
          <a:bodyPr wrap="square" rtlCol="0">
            <a:spAutoFit/>
          </a:bodyPr>
          <a:lstStyle/>
          <a:p>
            <a:pPr algn="ctr"/>
            <a:r>
              <a:rPr lang="en-US" sz="1800" dirty="0"/>
              <a:t>particles (atoms or molecules)</a:t>
            </a:r>
          </a:p>
        </p:txBody>
      </p:sp>
      <mc:AlternateContent xmlns:mc="http://schemas.openxmlformats.org/markup-compatibility/2006" xmlns:a14="http://schemas.microsoft.com/office/drawing/2010/main">
        <mc:Choice Requires="a14">
          <p:sp>
            <p:nvSpPr>
              <p:cNvPr id="21" name="TextBox 20"/>
              <p:cNvSpPr txBox="1"/>
              <p:nvPr/>
            </p:nvSpPr>
            <p:spPr>
              <a:xfrm>
                <a:off x="4760590" y="2595181"/>
                <a:ext cx="1464166" cy="37055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200" i="1">
                          <a:latin typeface="Cambria Math" panose="02040503050406030204" pitchFamily="18" charset="0"/>
                          <a:ea typeface="Cambria Math" panose="02040503050406030204" pitchFamily="18" charset="0"/>
                        </a:rPr>
                        <m:t>×</m:t>
                      </m:r>
                      <m:f>
                        <m:fPr>
                          <m:ctrlPr>
                            <a:rPr lang="en-US" sz="1200" i="1">
                              <a:latin typeface="Cambria Math" panose="02040503050406030204" pitchFamily="18" charset="0"/>
                              <a:ea typeface="Cambria Math" panose="02040503050406030204" pitchFamily="18" charset="0"/>
                            </a:rPr>
                          </m:ctrlPr>
                        </m:fPr>
                        <m:num>
                          <m:r>
                            <a:rPr lang="en-US" sz="1200">
                              <a:latin typeface="Cambria Math" panose="02040503050406030204" pitchFamily="18" charset="0"/>
                              <a:ea typeface="Cambria Math" panose="02040503050406030204" pitchFamily="18" charset="0"/>
                            </a:rPr>
                            <m:t>6.022</m:t>
                          </m:r>
                          <m:r>
                            <a:rPr lang="en-US" sz="1200" i="1">
                              <a:latin typeface="Cambria Math" panose="02040503050406030204" pitchFamily="18" charset="0"/>
                              <a:ea typeface="Cambria Math" panose="02040503050406030204" pitchFamily="18" charset="0"/>
                            </a:rPr>
                            <m:t>×</m:t>
                          </m:r>
                          <m:sSup>
                            <m:sSupPr>
                              <m:ctrlPr>
                                <a:rPr lang="en-US" sz="1200" i="1">
                                  <a:latin typeface="Cambria Math" panose="02040503050406030204" pitchFamily="18" charset="0"/>
                                  <a:ea typeface="Cambria Math" panose="02040503050406030204" pitchFamily="18" charset="0"/>
                                </a:rPr>
                              </m:ctrlPr>
                            </m:sSupPr>
                            <m:e>
                              <m:r>
                                <a:rPr lang="en-US" sz="1200" i="1">
                                  <a:latin typeface="Cambria Math" panose="02040503050406030204" pitchFamily="18" charset="0"/>
                                  <a:ea typeface="Cambria Math" panose="02040503050406030204" pitchFamily="18" charset="0"/>
                                </a:rPr>
                                <m:t>10</m:t>
                              </m:r>
                            </m:e>
                            <m:sup>
                              <m:r>
                                <a:rPr lang="en-US" sz="1200" i="1">
                                  <a:latin typeface="Cambria Math" panose="02040503050406030204" pitchFamily="18" charset="0"/>
                                  <a:ea typeface="Cambria Math" panose="02040503050406030204" pitchFamily="18" charset="0"/>
                                </a:rPr>
                                <m:t>23</m:t>
                              </m:r>
                            </m:sup>
                          </m:sSup>
                        </m:num>
                        <m:den>
                          <m:r>
                            <a:rPr lang="en-US" sz="1200">
                              <a:latin typeface="Cambria Math" panose="02040503050406030204" pitchFamily="18" charset="0"/>
                              <a:ea typeface="Cambria Math" panose="02040503050406030204" pitchFamily="18" charset="0"/>
                            </a:rPr>
                            <m:t>1 </m:t>
                          </m:r>
                          <m:r>
                            <m:rPr>
                              <m:sty m:val="p"/>
                            </m:rPr>
                            <a:rPr lang="en-US" sz="1200">
                              <a:latin typeface="Cambria Math" panose="02040503050406030204" pitchFamily="18" charset="0"/>
                              <a:ea typeface="Cambria Math" panose="02040503050406030204" pitchFamily="18" charset="0"/>
                            </a:rPr>
                            <m:t>mole</m:t>
                          </m:r>
                        </m:den>
                      </m:f>
                    </m:oMath>
                  </m:oMathPara>
                </a14:m>
                <a:endParaRPr lang="en-US" sz="1200" dirty="0">
                  <a:latin typeface="+mj-lt"/>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4760590" y="2595181"/>
                <a:ext cx="1464166" cy="370551"/>
              </a:xfrm>
              <a:prstGeom prst="rect">
                <a:avLst/>
              </a:prstGeom>
              <a:blipFill>
                <a:blip r:embed="rId4"/>
                <a:stretch>
                  <a:fillRect b="-131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4702555" y="3364617"/>
                <a:ext cx="1464166" cy="35067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200" i="1">
                          <a:latin typeface="Cambria Math" panose="02040503050406030204" pitchFamily="18" charset="0"/>
                          <a:ea typeface="Cambria Math" panose="02040503050406030204" pitchFamily="18" charset="0"/>
                        </a:rPr>
                        <m:t>×</m:t>
                      </m:r>
                      <m:f>
                        <m:fPr>
                          <m:ctrlPr>
                            <a:rPr lang="en-US" sz="1200" i="1">
                              <a:latin typeface="Cambria Math" panose="02040503050406030204" pitchFamily="18" charset="0"/>
                              <a:ea typeface="Cambria Math" panose="02040503050406030204" pitchFamily="18" charset="0"/>
                            </a:rPr>
                          </m:ctrlPr>
                        </m:fPr>
                        <m:num>
                          <m:r>
                            <a:rPr lang="en-US" sz="1200">
                              <a:latin typeface="Cambria Math" panose="02040503050406030204" pitchFamily="18" charset="0"/>
                              <a:ea typeface="Cambria Math" panose="02040503050406030204" pitchFamily="18" charset="0"/>
                            </a:rPr>
                            <m:t>1 </m:t>
                          </m:r>
                          <m:r>
                            <m:rPr>
                              <m:sty m:val="p"/>
                            </m:rPr>
                            <a:rPr lang="en-US" sz="1200">
                              <a:latin typeface="Cambria Math" panose="02040503050406030204" pitchFamily="18" charset="0"/>
                              <a:ea typeface="Cambria Math" panose="02040503050406030204" pitchFamily="18" charset="0"/>
                            </a:rPr>
                            <m:t>mole</m:t>
                          </m:r>
                        </m:num>
                        <m:den>
                          <m:r>
                            <a:rPr lang="en-US" sz="1200">
                              <a:latin typeface="Cambria Math" panose="02040503050406030204" pitchFamily="18" charset="0"/>
                              <a:ea typeface="Cambria Math" panose="02040503050406030204" pitchFamily="18" charset="0"/>
                            </a:rPr>
                            <m:t>6.022</m:t>
                          </m:r>
                          <m:r>
                            <a:rPr lang="en-US" sz="1200" i="1">
                              <a:latin typeface="Cambria Math" panose="02040503050406030204" pitchFamily="18" charset="0"/>
                              <a:ea typeface="Cambria Math" panose="02040503050406030204" pitchFamily="18" charset="0"/>
                            </a:rPr>
                            <m:t>×</m:t>
                          </m:r>
                          <m:sSup>
                            <m:sSupPr>
                              <m:ctrlPr>
                                <a:rPr lang="en-US" sz="1200" i="1">
                                  <a:latin typeface="Cambria Math" panose="02040503050406030204" pitchFamily="18" charset="0"/>
                                  <a:ea typeface="Cambria Math" panose="02040503050406030204" pitchFamily="18" charset="0"/>
                                </a:rPr>
                              </m:ctrlPr>
                            </m:sSupPr>
                            <m:e>
                              <m:r>
                                <a:rPr lang="en-US" sz="1200" i="1">
                                  <a:latin typeface="Cambria Math" panose="02040503050406030204" pitchFamily="18" charset="0"/>
                                  <a:ea typeface="Cambria Math" panose="02040503050406030204" pitchFamily="18" charset="0"/>
                                </a:rPr>
                                <m:t>10</m:t>
                              </m:r>
                            </m:e>
                            <m:sup>
                              <m:r>
                                <a:rPr lang="en-US" sz="1200" i="1">
                                  <a:latin typeface="Cambria Math" panose="02040503050406030204" pitchFamily="18" charset="0"/>
                                  <a:ea typeface="Cambria Math" panose="02040503050406030204" pitchFamily="18" charset="0"/>
                                </a:rPr>
                                <m:t>23</m:t>
                              </m:r>
                            </m:sup>
                          </m:sSup>
                        </m:den>
                      </m:f>
                    </m:oMath>
                  </m:oMathPara>
                </a14:m>
                <a:endParaRPr lang="en-US" sz="1200" dirty="0">
                  <a:latin typeface="+mj-lt"/>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4702555" y="3364617"/>
                <a:ext cx="1464166" cy="350673"/>
              </a:xfrm>
              <a:prstGeom prst="rect">
                <a:avLst/>
              </a:prstGeom>
              <a:blipFill>
                <a:blip r:embed="rId5"/>
                <a:stretch>
                  <a:fillRect t="-3509" b="-15789"/>
                </a:stretch>
              </a:blipFill>
            </p:spPr>
            <p:txBody>
              <a:bodyPr/>
              <a:lstStyle/>
              <a:p>
                <a:r>
                  <a:rPr lang="en-US">
                    <a:noFill/>
                  </a:rPr>
                  <a:t> </a:t>
                </a:r>
              </a:p>
            </p:txBody>
          </p:sp>
        </mc:Fallback>
      </mc:AlternateContent>
      <p:sp>
        <p:nvSpPr>
          <p:cNvPr id="24" name="Title 1"/>
          <p:cNvSpPr>
            <a:spLocks noGrp="1"/>
          </p:cNvSpPr>
          <p:nvPr>
            <p:ph type="title"/>
          </p:nvPr>
        </p:nvSpPr>
        <p:spPr>
          <a:xfrm>
            <a:off x="1150938" y="617538"/>
            <a:ext cx="7793037" cy="1143000"/>
          </a:xfrm>
        </p:spPr>
        <p:txBody>
          <a:bodyPr/>
          <a:lstStyle/>
          <a:p>
            <a:r>
              <a:rPr lang="en-US" altLang="en-US" sz="3600" dirty="0"/>
              <a:t>Some Tools &amp; Principles</a:t>
            </a:r>
          </a:p>
        </p:txBody>
      </p:sp>
      <p:cxnSp>
        <p:nvCxnSpPr>
          <p:cNvPr id="27" name="Straight Arrow Connector 26"/>
          <p:cNvCxnSpPr/>
          <p:nvPr/>
        </p:nvCxnSpPr>
        <p:spPr>
          <a:xfrm>
            <a:off x="4760590" y="3071332"/>
            <a:ext cx="1429863" cy="241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4736858" y="3248825"/>
            <a:ext cx="1429863" cy="241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124670" y="4845767"/>
            <a:ext cx="1984319" cy="908864"/>
          </a:xfrm>
          <a:prstGeom prst="ellipse">
            <a:avLst/>
          </a:prstGeom>
          <a:noFill/>
          <a:ln w="28575">
            <a:solidFill>
              <a:srgbClr val="C00000"/>
            </a:solidFill>
          </a:ln>
        </p:spPr>
        <p:txBody>
          <a:bodyPr wrap="square" rtlCol="0">
            <a:spAutoFit/>
          </a:bodyPr>
          <a:lstStyle/>
          <a:p>
            <a:pPr algn="ctr"/>
            <a:r>
              <a:rPr lang="en-US" sz="1800" dirty="0"/>
              <a:t>Gas properties</a:t>
            </a:r>
          </a:p>
        </p:txBody>
      </p:sp>
      <p:cxnSp>
        <p:nvCxnSpPr>
          <p:cNvPr id="30" name="Straight Arrow Connector 29"/>
          <p:cNvCxnSpPr/>
          <p:nvPr/>
        </p:nvCxnSpPr>
        <p:spPr>
          <a:xfrm flipH="1" flipV="1">
            <a:off x="4200510" y="3486997"/>
            <a:ext cx="17592" cy="125920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4034722" y="3512602"/>
            <a:ext cx="1" cy="1233601"/>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335377" y="4057139"/>
            <a:ext cx="850426" cy="369332"/>
          </a:xfrm>
          <a:prstGeom prst="rect">
            <a:avLst/>
          </a:prstGeom>
          <a:noFill/>
        </p:spPr>
        <p:txBody>
          <a:bodyPr wrap="none" lIns="0" tIns="0" rIns="0" bIns="0" rtlCol="0">
            <a:spAutoFit/>
          </a:bodyPr>
          <a:lstStyle/>
          <a:p>
            <a:r>
              <a:rPr lang="en-US" sz="1200" dirty="0">
                <a:latin typeface="+mj-lt"/>
              </a:rPr>
              <a:t>PV=</a:t>
            </a:r>
            <a:r>
              <a:rPr lang="en-US" sz="1200" dirty="0" err="1">
                <a:latin typeface="+mj-lt"/>
              </a:rPr>
              <a:t>nRT</a:t>
            </a:r>
            <a:endParaRPr lang="en-US" sz="1200" dirty="0">
              <a:latin typeface="+mj-lt"/>
            </a:endParaRPr>
          </a:p>
          <a:p>
            <a:r>
              <a:rPr lang="en-US" sz="1200" dirty="0">
                <a:latin typeface="+mj-lt"/>
              </a:rPr>
              <a:t>(Solve for n)</a:t>
            </a:r>
          </a:p>
        </p:txBody>
      </p:sp>
      <p:sp>
        <p:nvSpPr>
          <p:cNvPr id="35" name="TextBox 34"/>
          <p:cNvSpPr txBox="1"/>
          <p:nvPr/>
        </p:nvSpPr>
        <p:spPr>
          <a:xfrm>
            <a:off x="3077194" y="4104981"/>
            <a:ext cx="856709" cy="184666"/>
          </a:xfrm>
          <a:prstGeom prst="rect">
            <a:avLst/>
          </a:prstGeom>
          <a:noFill/>
        </p:spPr>
        <p:txBody>
          <a:bodyPr wrap="none" lIns="0" tIns="0" rIns="0" bIns="0" rtlCol="0">
            <a:spAutoFit/>
          </a:bodyPr>
          <a:lstStyle/>
          <a:p>
            <a:r>
              <a:rPr lang="en-US" sz="1200" dirty="0">
                <a:latin typeface="+mj-lt"/>
              </a:rPr>
              <a:t>Use PV=</a:t>
            </a:r>
            <a:r>
              <a:rPr lang="en-US" sz="1200" dirty="0" err="1">
                <a:latin typeface="+mj-lt"/>
              </a:rPr>
              <a:t>nRT</a:t>
            </a:r>
            <a:endParaRPr lang="en-US" sz="1200" dirty="0">
              <a:latin typeface="+mj-lt"/>
            </a:endParaRPr>
          </a:p>
        </p:txBody>
      </p:sp>
      <p:sp>
        <p:nvSpPr>
          <p:cNvPr id="14" name="Rectangle 13"/>
          <p:cNvSpPr/>
          <p:nvPr/>
        </p:nvSpPr>
        <p:spPr>
          <a:xfrm>
            <a:off x="5334000" y="5562600"/>
            <a:ext cx="4572000" cy="1569660"/>
          </a:xfrm>
          <a:prstGeom prst="rect">
            <a:avLst/>
          </a:prstGeom>
        </p:spPr>
        <p:txBody>
          <a:bodyPr>
            <a:spAutoFit/>
          </a:bodyPr>
          <a:lstStyle/>
          <a:p>
            <a:pPr>
              <a:defRPr/>
            </a:pPr>
            <a:r>
              <a:rPr lang="en-US" sz="1800" dirty="0">
                <a:latin typeface="+mn-lt"/>
                <a:cs typeface="Times New Roman" panose="02020603050405020304" pitchFamily="18" charset="0"/>
              </a:rPr>
              <a:t>Other tools:</a:t>
            </a:r>
          </a:p>
          <a:p>
            <a:pPr marL="342900" indent="-342900">
              <a:buFont typeface="Arial" panose="020B0604020202020204" pitchFamily="34" charset="0"/>
              <a:buChar char="•"/>
              <a:defRPr/>
            </a:pPr>
            <a:r>
              <a:rPr lang="en-US" sz="1800" dirty="0">
                <a:latin typeface="+mn-lt"/>
                <a:cs typeface="Times New Roman" panose="02020603050405020304" pitchFamily="18" charset="0"/>
              </a:rPr>
              <a:t>Dalton’s Law of Partial Pressures</a:t>
            </a:r>
          </a:p>
          <a:p>
            <a:pPr marL="342900" indent="-342900">
              <a:buFont typeface="Arial" panose="020B0604020202020204" pitchFamily="34" charset="0"/>
              <a:buChar char="•"/>
              <a:defRPr/>
            </a:pPr>
            <a:r>
              <a:rPr lang="en-US" sz="1800" dirty="0">
                <a:latin typeface="+mn-lt"/>
                <a:cs typeface="Times New Roman" panose="02020603050405020304" pitchFamily="18" charset="0"/>
              </a:rPr>
              <a:t>Empirical &amp; Molecular Formula</a:t>
            </a:r>
          </a:p>
          <a:p>
            <a:pPr marL="342900" indent="-342900">
              <a:buFont typeface="Arial" panose="020B0604020202020204" pitchFamily="34" charset="0"/>
              <a:buChar char="•"/>
              <a:defRPr/>
            </a:pPr>
            <a:r>
              <a:rPr lang="en-US" sz="1800" dirty="0">
                <a:latin typeface="+mn-lt"/>
                <a:cs typeface="Times New Roman" panose="02020603050405020304" pitchFamily="18" charset="0"/>
              </a:rPr>
              <a:t>Naming</a:t>
            </a:r>
          </a:p>
          <a:p>
            <a:pPr marL="0" indent="0">
              <a:buNone/>
              <a:defRPr/>
            </a:pPr>
            <a:endParaRPr lang="en-US" dirty="0"/>
          </a:p>
        </p:txBody>
      </p:sp>
    </p:spTree>
    <p:extLst>
      <p:ext uri="{BB962C8B-B14F-4D97-AF65-F5344CB8AC3E}">
        <p14:creationId xmlns:p14="http://schemas.microsoft.com/office/powerpoint/2010/main" val="485504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sz="5400" dirty="0">
                <a:ea typeface="ＭＳ Ｐゴシック" charset="0"/>
                <a:cs typeface="+mj-cs"/>
              </a:rPr>
              <a:t>Clicker#1</a:t>
            </a:r>
          </a:p>
        </p:txBody>
      </p:sp>
      <p:sp>
        <p:nvSpPr>
          <p:cNvPr id="2" name="Content Placeholder 1"/>
          <p:cNvSpPr>
            <a:spLocks noGrp="1"/>
          </p:cNvSpPr>
          <p:nvPr>
            <p:ph idx="1"/>
          </p:nvPr>
        </p:nvSpPr>
        <p:spPr>
          <a:xfrm>
            <a:off x="117224" y="1981200"/>
            <a:ext cx="8802688" cy="4114800"/>
          </a:xfrm>
        </p:spPr>
        <p:txBody>
          <a:bodyPr/>
          <a:lstStyle/>
          <a:p>
            <a:pPr lvl="0"/>
            <a:r>
              <a:rPr lang="en-US" sz="2800" dirty="0"/>
              <a:t>A closed tank consists of a mixture of 4.00 grams of helium and 160. grams of an unknown monatomic gas.  The partial pressure of the unknown gas is four times the partial pressure of helium. Identify the gas.</a:t>
            </a:r>
          </a:p>
          <a:p>
            <a:pPr marL="457200" lvl="1" indent="0">
              <a:buNone/>
            </a:pPr>
            <a:r>
              <a:rPr lang="en-US" dirty="0"/>
              <a:t>a) Kr</a:t>
            </a:r>
          </a:p>
          <a:p>
            <a:pPr marL="457200" lvl="1" indent="0">
              <a:buNone/>
            </a:pPr>
            <a:r>
              <a:rPr lang="en-US" dirty="0"/>
              <a:t>b) Tb</a:t>
            </a:r>
          </a:p>
          <a:p>
            <a:pPr marL="457200" lvl="1" indent="0">
              <a:buNone/>
            </a:pPr>
            <a:r>
              <a:rPr lang="en-US" dirty="0"/>
              <a:t>c) </a:t>
            </a:r>
            <a:r>
              <a:rPr lang="en-US" dirty="0" err="1"/>
              <a:t>Ar</a:t>
            </a:r>
            <a:endParaRPr lang="en-US" dirty="0"/>
          </a:p>
          <a:p>
            <a:pPr marL="457200" lvl="1" indent="0">
              <a:buNone/>
            </a:pPr>
            <a:r>
              <a:rPr lang="en-US" dirty="0"/>
              <a:t>d) Br</a:t>
            </a:r>
          </a:p>
          <a:p>
            <a:pPr marL="457200" lvl="1" indent="0">
              <a:buNone/>
            </a:pPr>
            <a:r>
              <a:rPr lang="en-US" dirty="0"/>
              <a:t>e) F</a:t>
            </a:r>
          </a:p>
          <a:p>
            <a:pPr marL="0" indent="0">
              <a:buNone/>
            </a:pPr>
            <a:endParaRPr lang="en-US" dirty="0"/>
          </a:p>
        </p:txBody>
      </p:sp>
      <p:sp>
        <p:nvSpPr>
          <p:cNvPr id="6" name="Rectangle 4"/>
          <p:cNvSpPr>
            <a:spLocks noChangeArrowheads="1"/>
          </p:cNvSpPr>
          <p:nvPr/>
        </p:nvSpPr>
        <p:spPr bwMode="auto">
          <a:xfrm>
            <a:off x="609600" y="5257800"/>
            <a:ext cx="914400" cy="533400"/>
          </a:xfrm>
          <a:prstGeom prst="rect">
            <a:avLst/>
          </a:prstGeom>
          <a:noFill/>
          <a:ln w="381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SzTx/>
              <a:buFontTx/>
              <a:buNone/>
            </a:pPr>
            <a:endParaRPr lang="en-US" altLang="en-US" sz="2400"/>
          </a:p>
        </p:txBody>
      </p:sp>
    </p:spTree>
    <p:extLst>
      <p:ext uri="{BB962C8B-B14F-4D97-AF65-F5344CB8AC3E}">
        <p14:creationId xmlns:p14="http://schemas.microsoft.com/office/powerpoint/2010/main" val="2991055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z="5400" dirty="0"/>
              <a:t>Practice Question #2</a:t>
            </a:r>
          </a:p>
        </p:txBody>
      </p:sp>
      <p:sp>
        <p:nvSpPr>
          <p:cNvPr id="3" name="Content Placeholder 2"/>
          <p:cNvSpPr>
            <a:spLocks noGrp="1"/>
          </p:cNvSpPr>
          <p:nvPr>
            <p:ph idx="1"/>
          </p:nvPr>
        </p:nvSpPr>
        <p:spPr>
          <a:xfrm>
            <a:off x="246856" y="2222501"/>
            <a:ext cx="7772400" cy="4114800"/>
          </a:xfrm>
        </p:spPr>
        <p:txBody>
          <a:bodyPr/>
          <a:lstStyle/>
          <a:p>
            <a:pPr marL="0" indent="0">
              <a:buNone/>
              <a:defRPr/>
            </a:pPr>
            <a:r>
              <a:rPr lang="en-US" sz="2400" b="1" u="sng" dirty="0"/>
              <a:t>Problem #118 Part a</a:t>
            </a:r>
            <a:endParaRPr lang="en-US" sz="2400" b="1" dirty="0"/>
          </a:p>
          <a:p>
            <a:pPr marL="0" indent="0">
              <a:buNone/>
              <a:defRPr/>
            </a:pPr>
            <a:r>
              <a:rPr lang="en-US" sz="2400" dirty="0"/>
              <a:t>A 2.50-L flexible balloon at 1.00 </a:t>
            </a:r>
            <a:r>
              <a:rPr lang="en-US" sz="2400" dirty="0" err="1"/>
              <a:t>atm</a:t>
            </a:r>
            <a:r>
              <a:rPr lang="en-US" sz="2400" dirty="0"/>
              <a:t> and -48</a:t>
            </a:r>
            <a:r>
              <a:rPr lang="en-US" sz="2400" dirty="0">
                <a:sym typeface="Symbol" panose="05050102010706020507" pitchFamily="18" charset="2"/>
              </a:rPr>
              <a:t>C is filled with 2.71 g of a monatomic gas. Determine the identity of the gas.</a:t>
            </a:r>
            <a:endParaRPr lang="en-US" sz="2400" dirty="0"/>
          </a:p>
        </p:txBody>
      </p:sp>
    </p:spTree>
    <p:extLst>
      <p:ext uri="{BB962C8B-B14F-4D97-AF65-F5344CB8AC3E}">
        <p14:creationId xmlns:p14="http://schemas.microsoft.com/office/powerpoint/2010/main" val="469457357"/>
      </p:ext>
    </p:extLst>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10804</TotalTime>
  <Words>830</Words>
  <Application>Microsoft Office PowerPoint</Application>
  <PresentationFormat>On-screen Show (4:3)</PresentationFormat>
  <Paragraphs>138</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Cambria Math</vt:lpstr>
      <vt:lpstr>Tahoma</vt:lpstr>
      <vt:lpstr>Wingdings</vt:lpstr>
      <vt:lpstr>Blends</vt:lpstr>
      <vt:lpstr>Announcements</vt:lpstr>
      <vt:lpstr>Joke of the Day</vt:lpstr>
      <vt:lpstr>Exam Info – February 18</vt:lpstr>
      <vt:lpstr>Exam 1 Topics</vt:lpstr>
      <vt:lpstr>Exam Format – 90 minutes total</vt:lpstr>
      <vt:lpstr>Metacognition &amp; Reasoning</vt:lpstr>
      <vt:lpstr>Some Tools &amp; Principles</vt:lpstr>
      <vt:lpstr>Clicker#1</vt:lpstr>
      <vt:lpstr>Practice Question #2</vt:lpstr>
      <vt:lpstr>Clicker #2</vt:lpstr>
      <vt:lpstr>Clicker #3</vt:lpstr>
      <vt:lpstr>Clicker #4: Naming and Moles</vt:lpstr>
      <vt:lpstr>Clicker #5: Ions &amp; Isotopes</vt:lpstr>
      <vt:lpstr>Clicker #6: Percent  Composition &amp; Naming</vt:lpstr>
      <vt:lpstr>Problem #7: Gases</vt:lpstr>
    </vt:vector>
  </TitlesOfParts>
  <Company>University of Illinois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100</dc:title>
  <dc:creator>Don Decoste</dc:creator>
  <cp:lastModifiedBy>McCarren, Elise Marie</cp:lastModifiedBy>
  <cp:revision>464</cp:revision>
  <cp:lastPrinted>1601-01-01T00:00:00Z</cp:lastPrinted>
  <dcterms:created xsi:type="dcterms:W3CDTF">2001-08-23T14:48:38Z</dcterms:created>
  <dcterms:modified xsi:type="dcterms:W3CDTF">2020-02-12T18:46:00Z</dcterms:modified>
</cp:coreProperties>
</file>