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83" d="100"/>
          <a:sy n="83" d="100"/>
        </p:scale>
        <p:origin x="48" y="5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9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2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3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9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7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8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5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3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5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8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5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dirty="0">
                <a:ea typeface="ＭＳ Ｐゴシック" charset="0"/>
              </a:rPr>
              <a:t>Fall </a:t>
            </a:r>
            <a:r>
              <a:rPr lang="en-US" sz="6000" dirty="0" smtClean="0">
                <a:ea typeface="ＭＳ Ｐゴシック" charset="0"/>
              </a:rPr>
              <a:t>2016 </a:t>
            </a:r>
            <a:r>
              <a:rPr lang="en-US" sz="6000" dirty="0">
                <a:ea typeface="ＭＳ Ｐゴシック" charset="0"/>
              </a:rPr>
              <a:t>Exam II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3720" y="1690688"/>
            <a:ext cx="11638280" cy="4648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1.	 d			9.   </a:t>
            </a:r>
            <a:r>
              <a:rPr lang="en-US" altLang="en-US" sz="2000" dirty="0" smtClean="0"/>
              <a:t>c</a:t>
            </a:r>
            <a:r>
              <a:rPr lang="en-US" altLang="en-US" sz="2000" dirty="0"/>
              <a:t>		</a:t>
            </a:r>
            <a:r>
              <a:rPr lang="en-US" altLang="en-US" sz="2000" dirty="0">
                <a:solidFill>
                  <a:srgbClr val="0000FF"/>
                </a:solidFill>
              </a:rPr>
              <a:t>16.</a:t>
            </a:r>
            <a:r>
              <a:rPr lang="en-US" altLang="en-US" sz="2000" dirty="0"/>
              <a:t> </a:t>
            </a:r>
            <a:r>
              <a:rPr lang="en-US" altLang="en-US" sz="2000" dirty="0">
                <a:solidFill>
                  <a:srgbClr val="0000FF"/>
                </a:solidFill>
              </a:rPr>
              <a:t>a)</a:t>
            </a:r>
            <a:r>
              <a:rPr lang="en-US" altLang="en-US" sz="2000" dirty="0"/>
              <a:t>  </a:t>
            </a:r>
            <a:r>
              <a:rPr lang="en-US" altLang="en-US" sz="2000" dirty="0" smtClean="0"/>
              <a:t>True (not in standard form but still balanced)</a:t>
            </a:r>
            <a:endParaRPr lang="en-US" altLang="en-US" sz="20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 startAt="2"/>
            </a:pPr>
            <a:r>
              <a:rPr lang="en-US" altLang="en-US" sz="2000" dirty="0" smtClean="0">
                <a:cs typeface="Arial" panose="020B0604020202020204" pitchFamily="34" charset="0"/>
              </a:rPr>
              <a:t>c</a:t>
            </a:r>
            <a:r>
              <a:rPr lang="en-US" altLang="en-US" sz="2000" dirty="0">
                <a:cs typeface="Arial" panose="020B0604020202020204" pitchFamily="34" charset="0"/>
              </a:rPr>
              <a:t>			10.  a	                   </a:t>
            </a:r>
            <a:r>
              <a:rPr lang="en-US" altLang="en-US" sz="2000" dirty="0" smtClean="0">
                <a:cs typeface="Arial" panose="020B0604020202020204" pitchFamily="34" charset="0"/>
              </a:rPr>
              <a:t>   </a:t>
            </a:r>
            <a:r>
              <a:rPr lang="en-US" altLang="en-US" sz="2000" dirty="0" smtClean="0">
                <a:solidFill>
                  <a:schemeClr val="accent5"/>
                </a:solidFill>
                <a:cs typeface="Arial" panose="020B0604020202020204" pitchFamily="34" charset="0"/>
              </a:rPr>
              <a:t>b)</a:t>
            </a:r>
            <a:r>
              <a:rPr lang="en-US" altLang="en-US" sz="2000" dirty="0" smtClean="0">
                <a:cs typeface="Arial" panose="020B0604020202020204" pitchFamily="34" charset="0"/>
              </a:rPr>
              <a:t> False (five different solids: PbCl</a:t>
            </a:r>
            <a:r>
              <a:rPr lang="en-US" altLang="en-US" sz="2000" baseline="-25000" dirty="0" smtClean="0">
                <a:cs typeface="Arial" panose="020B0604020202020204" pitchFamily="34" charset="0"/>
              </a:rPr>
              <a:t>2</a:t>
            </a:r>
          </a:p>
          <a:p>
            <a:pPr marL="457200" indent="-457200">
              <a:buFont typeface="Wingdings" panose="05000000000000000000" pitchFamily="2" charset="2"/>
              <a:buAutoNum type="arabicPeriod" startAt="2"/>
            </a:pPr>
            <a:r>
              <a:rPr lang="en-US" altLang="en-US" sz="2000" dirty="0" smtClean="0">
                <a:cs typeface="Arial" panose="020B0604020202020204" pitchFamily="34" charset="0"/>
              </a:rPr>
              <a:t>c</a:t>
            </a:r>
            <a:r>
              <a:rPr lang="en-US" altLang="en-US" sz="2000" dirty="0">
                <a:cs typeface="Arial" panose="020B0604020202020204" pitchFamily="34" charset="0"/>
              </a:rPr>
              <a:t>		</a:t>
            </a:r>
            <a:r>
              <a:rPr lang="en-US" altLang="en-US" sz="2000" dirty="0" smtClean="0">
                <a:cs typeface="Arial" panose="020B0604020202020204" pitchFamily="34" charset="0"/>
              </a:rPr>
              <a:t>	11</a:t>
            </a:r>
            <a:r>
              <a:rPr lang="en-US" altLang="en-US" sz="2000" dirty="0">
                <a:cs typeface="Arial" panose="020B0604020202020204" pitchFamily="34" charset="0"/>
              </a:rPr>
              <a:t>.  </a:t>
            </a:r>
            <a:r>
              <a:rPr lang="en-US" altLang="en-US" sz="2000" dirty="0" smtClean="0">
                <a:cs typeface="Arial" panose="020B0604020202020204" pitchFamily="34" charset="0"/>
              </a:rPr>
              <a:t>e</a:t>
            </a:r>
            <a:r>
              <a:rPr lang="en-US" altLang="en-US" sz="2000" dirty="0">
                <a:cs typeface="Arial" panose="020B0604020202020204" pitchFamily="34" charset="0"/>
              </a:rPr>
              <a:t>	                 </a:t>
            </a:r>
            <a:r>
              <a:rPr lang="en-US" altLang="en-US" sz="2000" dirty="0" smtClean="0">
                <a:cs typeface="Arial" panose="020B0604020202020204" pitchFamily="34" charset="0"/>
              </a:rPr>
              <a:t>         PbSO</a:t>
            </a:r>
            <a:r>
              <a:rPr lang="en-US" altLang="en-US" sz="2000" baseline="-25000" dirty="0" smtClean="0">
                <a:cs typeface="Arial" panose="020B0604020202020204" pitchFamily="34" charset="0"/>
              </a:rPr>
              <a:t>4</a:t>
            </a:r>
            <a:r>
              <a:rPr lang="en-US" altLang="en-US" sz="2000" dirty="0" smtClean="0">
                <a:cs typeface="Arial" panose="020B0604020202020204" pitchFamily="34" charset="0"/>
              </a:rPr>
              <a:t>, Pb</a:t>
            </a:r>
            <a:r>
              <a:rPr lang="en-US" altLang="en-US" sz="2000" baseline="-25000" dirty="0" smtClean="0">
                <a:solidFill>
                  <a:srgbClr val="000000"/>
                </a:solidFill>
              </a:rPr>
              <a:t>3</a:t>
            </a:r>
            <a:r>
              <a:rPr lang="en-US" altLang="en-US" sz="2000" dirty="0" smtClean="0">
                <a:cs typeface="Arial" panose="020B0604020202020204" pitchFamily="34" charset="0"/>
              </a:rPr>
              <a:t>(PO</a:t>
            </a:r>
            <a:r>
              <a:rPr lang="en-US" altLang="en-US" sz="2000" baseline="-25000" dirty="0" smtClean="0">
                <a:solidFill>
                  <a:srgbClr val="000000"/>
                </a:solidFill>
              </a:rPr>
              <a:t>4</a:t>
            </a:r>
            <a:r>
              <a:rPr lang="en-US" altLang="en-US" sz="2000" dirty="0" smtClean="0">
                <a:cs typeface="Arial" panose="020B0604020202020204" pitchFamily="34" charset="0"/>
              </a:rPr>
              <a:t>)</a:t>
            </a:r>
            <a:r>
              <a:rPr lang="en-US" altLang="en-US" sz="2000" baseline="-25000" dirty="0" smtClean="0">
                <a:solidFill>
                  <a:srgbClr val="000000"/>
                </a:solidFill>
              </a:rPr>
              <a:t>2</a:t>
            </a:r>
            <a:r>
              <a:rPr lang="en-US" altLang="en-US" sz="2000" dirty="0" smtClean="0">
                <a:cs typeface="Arial" panose="020B0604020202020204" pitchFamily="34" charset="0"/>
              </a:rPr>
              <a:t>, </a:t>
            </a:r>
            <a:r>
              <a:rPr lang="en-US" altLang="en-US" sz="2000" dirty="0" err="1" smtClean="0">
                <a:cs typeface="Arial" panose="020B0604020202020204" pitchFamily="34" charset="0"/>
              </a:rPr>
              <a:t>AgCl</a:t>
            </a:r>
            <a:r>
              <a:rPr lang="en-US" altLang="en-US" sz="2000" dirty="0" smtClean="0">
                <a:cs typeface="Arial" panose="020B0604020202020204" pitchFamily="34" charset="0"/>
              </a:rPr>
              <a:t>, Ag</a:t>
            </a:r>
            <a:r>
              <a:rPr lang="en-US" altLang="en-US" sz="2000" baseline="-25000" dirty="0" smtClean="0">
                <a:solidFill>
                  <a:srgbClr val="000000"/>
                </a:solidFill>
              </a:rPr>
              <a:t>3</a:t>
            </a:r>
            <a:r>
              <a:rPr lang="en-US" altLang="en-US" sz="2000" dirty="0" smtClean="0">
                <a:cs typeface="Arial" panose="020B0604020202020204" pitchFamily="34" charset="0"/>
              </a:rPr>
              <a:t>PO</a:t>
            </a:r>
            <a:r>
              <a:rPr lang="en-US" altLang="en-US" sz="2000" baseline="-25000" dirty="0">
                <a:solidFill>
                  <a:srgbClr val="000000"/>
                </a:solidFill>
              </a:rPr>
              <a:t>4</a:t>
            </a:r>
            <a:r>
              <a:rPr lang="en-US" altLang="en-US" sz="2000" dirty="0" smtClean="0">
                <a:cs typeface="Arial" panose="020B0604020202020204" pitchFamily="34" charset="0"/>
              </a:rPr>
              <a:t>)</a:t>
            </a:r>
            <a:endParaRPr lang="en-US" altLang="en-US" sz="2000" i="1" baseline="-25000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4.	 </a:t>
            </a:r>
            <a:r>
              <a:rPr lang="en-US" altLang="en-US" sz="2000" dirty="0" smtClean="0">
                <a:cs typeface="Arial" panose="020B0604020202020204" pitchFamily="34" charset="0"/>
              </a:rPr>
              <a:t>d</a:t>
            </a:r>
            <a:r>
              <a:rPr lang="en-US" altLang="en-US" sz="2000" dirty="0">
                <a:cs typeface="Arial" panose="020B0604020202020204" pitchFamily="34" charset="0"/>
              </a:rPr>
              <a:t>			12.  </a:t>
            </a:r>
            <a:r>
              <a:rPr lang="en-US" altLang="en-US" sz="2000" dirty="0" smtClean="0">
                <a:cs typeface="Arial" panose="020B0604020202020204" pitchFamily="34" charset="0"/>
              </a:rPr>
              <a:t>a</a:t>
            </a:r>
            <a:r>
              <a:rPr lang="en-US" altLang="en-US" sz="2000" dirty="0">
                <a:cs typeface="Arial" panose="020B0604020202020204" pitchFamily="34" charset="0"/>
              </a:rPr>
              <a:t>	     	    </a:t>
            </a:r>
            <a:r>
              <a:rPr lang="en-US" altLang="en-US" sz="2000" dirty="0" smtClean="0">
                <a:cs typeface="Arial" panose="020B0604020202020204" pitchFamily="34" charset="0"/>
              </a:rPr>
              <a:t>  </a:t>
            </a:r>
            <a:r>
              <a:rPr lang="en-US" altLang="en-US" sz="2000" dirty="0" smtClean="0">
                <a:solidFill>
                  <a:schemeClr val="accent5"/>
                </a:solidFill>
                <a:cs typeface="Arial" panose="020B0604020202020204" pitchFamily="34" charset="0"/>
              </a:rPr>
              <a:t>c)</a:t>
            </a:r>
            <a:r>
              <a:rPr lang="en-US" altLang="en-US" sz="2000" dirty="0" smtClean="0">
                <a:cs typeface="Arial" panose="020B0604020202020204" pitchFamily="34" charset="0"/>
              </a:rPr>
              <a:t> False (need to consider </a:t>
            </a:r>
            <a:r>
              <a:rPr lang="en-US" altLang="en-US" sz="2000" dirty="0" err="1" smtClean="0">
                <a:cs typeface="Arial" panose="020B0604020202020204" pitchFamily="34" charset="0"/>
              </a:rPr>
              <a:t>mol</a:t>
            </a:r>
            <a:r>
              <a:rPr lang="en-US" altLang="en-US" sz="2000" dirty="0" smtClean="0">
                <a:cs typeface="Arial" panose="020B0604020202020204" pitchFamily="34" charset="0"/>
              </a:rPr>
              <a:t> ratio &amp; starting amounts)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cs typeface="Arial" panose="020B0604020202020204" pitchFamily="34" charset="0"/>
              </a:rPr>
              <a:t>5.	 d			13.  c  	                 </a:t>
            </a:r>
            <a:r>
              <a:rPr lang="en-US" altLang="en-US" sz="2000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FF"/>
                </a:solidFill>
                <a:cs typeface="Arial" panose="020B0604020202020204" pitchFamily="34" charset="0"/>
              </a:rPr>
              <a:t>    d) </a:t>
            </a:r>
            <a:r>
              <a:rPr lang="en-US" altLang="en-US" sz="2000" dirty="0" smtClean="0">
                <a:cs typeface="Arial" panose="020B0604020202020204" pitchFamily="34" charset="0"/>
              </a:rPr>
              <a:t>False (concentration increases)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cs typeface="Arial" panose="020B0604020202020204" pitchFamily="34" charset="0"/>
              </a:rPr>
              <a:t>6</a:t>
            </a:r>
            <a:r>
              <a:rPr lang="en-US" altLang="en-US" sz="2000" dirty="0">
                <a:cs typeface="Arial" panose="020B0604020202020204" pitchFamily="34" charset="0"/>
              </a:rPr>
              <a:t>.	 </a:t>
            </a:r>
            <a:r>
              <a:rPr lang="en-US" altLang="en-US" sz="2000" dirty="0" smtClean="0">
                <a:cs typeface="Arial" panose="020B0604020202020204" pitchFamily="34" charset="0"/>
              </a:rPr>
              <a:t>b</a:t>
            </a:r>
            <a:r>
              <a:rPr lang="en-US" altLang="en-US" sz="2000" dirty="0">
                <a:cs typeface="Arial" panose="020B0604020202020204" pitchFamily="34" charset="0"/>
              </a:rPr>
              <a:t>			14.  </a:t>
            </a:r>
            <a:r>
              <a:rPr lang="en-US" altLang="en-US" sz="2000" dirty="0" smtClean="0">
                <a:cs typeface="Arial" panose="020B0604020202020204" pitchFamily="34" charset="0"/>
              </a:rPr>
              <a:t>a  </a:t>
            </a:r>
            <a:r>
              <a:rPr lang="en-US" altLang="en-US" sz="2000" dirty="0">
                <a:cs typeface="Arial" panose="020B0604020202020204" pitchFamily="34" charset="0"/>
              </a:rPr>
              <a:t>	</a:t>
            </a:r>
            <a:endParaRPr lang="en-US" altLang="en-US" sz="2000" baseline="-25000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7.	 b			15.  </a:t>
            </a:r>
            <a:r>
              <a:rPr lang="en-US" altLang="en-US" sz="2000" dirty="0" smtClean="0">
                <a:cs typeface="Arial" panose="020B0604020202020204" pitchFamily="34" charset="0"/>
              </a:rPr>
              <a:t>e </a:t>
            </a:r>
            <a:r>
              <a:rPr lang="en-US" altLang="en-US" sz="2000" dirty="0">
                <a:cs typeface="Arial" panose="020B0604020202020204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8.	 </a:t>
            </a:r>
            <a:r>
              <a:rPr lang="en-US" altLang="en-US" sz="2000" dirty="0" smtClean="0">
                <a:cs typeface="Arial" panose="020B0604020202020204" pitchFamily="34" charset="0"/>
              </a:rPr>
              <a:t>e </a:t>
            </a:r>
            <a:r>
              <a:rPr lang="en-US" altLang="en-US" dirty="0">
                <a:cs typeface="Arial" panose="020B0604020202020204" pitchFamily="34" charset="0"/>
              </a:rPr>
              <a:t>	 	 				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8000"/>
                </a:solidFill>
              </a:rPr>
              <a:t>17. a</a:t>
            </a:r>
            <a:r>
              <a:rPr lang="en-US" altLang="en-US" sz="1400" dirty="0">
                <a:solidFill>
                  <a:srgbClr val="008000"/>
                </a:solidFill>
              </a:rPr>
              <a:t>) </a:t>
            </a:r>
            <a:r>
              <a:rPr lang="en-US" altLang="en-US" sz="2000" dirty="0" smtClean="0"/>
              <a:t>1.74 </a:t>
            </a:r>
            <a:r>
              <a:rPr lang="en-US" altLang="en-US" sz="2000" dirty="0" err="1" smtClean="0"/>
              <a:t>atm</a:t>
            </a:r>
            <a:r>
              <a:rPr lang="en-US" altLang="en-US" sz="2000" dirty="0"/>
              <a:t>	</a:t>
            </a:r>
          </a:p>
          <a:p>
            <a:pPr>
              <a:buNone/>
            </a:pPr>
            <a:r>
              <a:rPr lang="en-US" altLang="en-US" sz="2000" dirty="0">
                <a:solidFill>
                  <a:srgbClr val="008000"/>
                </a:solidFill>
              </a:rPr>
              <a:t>     b) </a:t>
            </a:r>
            <a:r>
              <a:rPr lang="en-US" altLang="en-US" sz="2000" dirty="0" smtClean="0">
                <a:solidFill>
                  <a:srgbClr val="008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8000"/>
                </a:solidFill>
              </a:rPr>
              <a:t>i</a:t>
            </a:r>
            <a:r>
              <a:rPr lang="en-US" altLang="en-US" sz="2000" dirty="0" smtClean="0">
                <a:solidFill>
                  <a:srgbClr val="008000"/>
                </a:solidFill>
              </a:rPr>
              <a:t>. </a:t>
            </a:r>
            <a:r>
              <a:rPr lang="en-US" altLang="en-US" sz="2000" dirty="0" smtClean="0">
                <a:solidFill>
                  <a:srgbClr val="000000"/>
                </a:solidFill>
              </a:rPr>
              <a:t>4NH</a:t>
            </a:r>
            <a:r>
              <a:rPr lang="en-US" altLang="en-US" sz="2000" baseline="-25000" dirty="0" smtClean="0">
                <a:solidFill>
                  <a:srgbClr val="000000"/>
                </a:solidFill>
              </a:rPr>
              <a:t>3 </a:t>
            </a:r>
            <a:r>
              <a:rPr lang="en-US" altLang="en-US" sz="2000" dirty="0" smtClean="0">
                <a:solidFill>
                  <a:srgbClr val="000000"/>
                </a:solidFill>
              </a:rPr>
              <a:t>+ 3O</a:t>
            </a:r>
            <a:r>
              <a:rPr lang="en-US" altLang="en-US" sz="2000" baseline="-25000" dirty="0">
                <a:solidFill>
                  <a:srgbClr val="000000"/>
                </a:solidFill>
              </a:rPr>
              <a:t>2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 2N</a:t>
            </a:r>
            <a:r>
              <a:rPr lang="en-US" altLang="en-US" sz="2000" baseline="-25000" dirty="0" smtClean="0">
                <a:solidFill>
                  <a:srgbClr val="000000"/>
                </a:solidFill>
              </a:rPr>
              <a:t>2</a:t>
            </a:r>
            <a:r>
              <a:rPr lang="en-US" altLang="en-US" sz="2000" dirty="0" smtClean="0">
                <a:solidFill>
                  <a:srgbClr val="000000"/>
                </a:solidFill>
                <a:sym typeface="Wingdings" panose="05000000000000000000" pitchFamily="2" charset="2"/>
              </a:rPr>
              <a:t> + 6H</a:t>
            </a:r>
            <a:r>
              <a:rPr lang="en-US" altLang="en-US" sz="2000" baseline="-25000" dirty="0">
                <a:solidFill>
                  <a:srgbClr val="000000"/>
                </a:solidFill>
                <a:sym typeface="Wingdings" panose="05000000000000000000" pitchFamily="2" charset="2"/>
              </a:rPr>
              <a:t>2</a:t>
            </a:r>
            <a:r>
              <a:rPr lang="en-US" altLang="en-US" sz="2000" dirty="0" smtClean="0">
                <a:solidFill>
                  <a:srgbClr val="000000"/>
                </a:solidFill>
                <a:sym typeface="Wingdings" panose="05000000000000000000" pitchFamily="2" charset="2"/>
              </a:rPr>
              <a:t>O</a:t>
            </a:r>
            <a:endParaRPr lang="en-US" altLang="en-US" sz="2000" baseline="-25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00FF"/>
                </a:solidFill>
              </a:rPr>
              <a:t>	 </a:t>
            </a:r>
            <a:r>
              <a:rPr lang="en-US" altLang="en-US" sz="2000" dirty="0">
                <a:solidFill>
                  <a:srgbClr val="008000"/>
                </a:solidFill>
              </a:rPr>
              <a:t> </a:t>
            </a:r>
            <a:r>
              <a:rPr lang="en-US" altLang="en-US" sz="2000" dirty="0" smtClean="0">
                <a:solidFill>
                  <a:srgbClr val="008000"/>
                </a:solidFill>
              </a:rPr>
              <a:t>     ii. </a:t>
            </a:r>
            <a:r>
              <a:rPr lang="en-US" altLang="en-US" sz="2000" dirty="0" smtClean="0"/>
              <a:t>5.91 L</a:t>
            </a:r>
            <a:r>
              <a:rPr lang="en-US" altLang="en-US" sz="2000" dirty="0"/>
              <a:t>				      </a:t>
            </a:r>
            <a:r>
              <a:rPr lang="en-US" altLang="en-US" sz="2400" dirty="0"/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192827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Wingdings</vt:lpstr>
      <vt:lpstr>Office Theme</vt:lpstr>
      <vt:lpstr>Fall 2016 Exam 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2016 Exam II</dc:title>
  <dc:creator>emccarr2</dc:creator>
  <cp:lastModifiedBy>Be My Guest</cp:lastModifiedBy>
  <cp:revision>1</cp:revision>
  <dcterms:created xsi:type="dcterms:W3CDTF">2017-10-29T02:19:21Z</dcterms:created>
  <dcterms:modified xsi:type="dcterms:W3CDTF">2019-10-22T02:10:03Z</dcterms:modified>
</cp:coreProperties>
</file>