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" y="5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9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2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3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9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7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8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5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3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5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>
                <a:ea typeface="ＭＳ Ｐゴシック" charset="0"/>
              </a:rPr>
              <a:t>Fall </a:t>
            </a:r>
            <a:r>
              <a:rPr lang="en-US" sz="6000" dirty="0" smtClean="0">
                <a:ea typeface="ＭＳ Ｐゴシック" charset="0"/>
              </a:rPr>
              <a:t>2017 </a:t>
            </a:r>
            <a:r>
              <a:rPr lang="en-US" sz="6000" dirty="0">
                <a:ea typeface="ＭＳ Ｐゴシック" charset="0"/>
              </a:rPr>
              <a:t>Exam II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3720" y="1690688"/>
            <a:ext cx="1163828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en-US" sz="2000" dirty="0"/>
              <a:t>1.	 d			9.   b		</a:t>
            </a:r>
            <a:r>
              <a:rPr lang="en-US" altLang="en-US" sz="2000" dirty="0">
                <a:solidFill>
                  <a:srgbClr val="0000FF"/>
                </a:solidFill>
              </a:rPr>
              <a:t>16.</a:t>
            </a:r>
            <a:r>
              <a:rPr lang="en-US" altLang="en-US" sz="2000" dirty="0"/>
              <a:t> </a:t>
            </a:r>
            <a:r>
              <a:rPr lang="en-US" altLang="en-US" sz="2000" dirty="0">
                <a:solidFill>
                  <a:srgbClr val="0000FF"/>
                </a:solidFill>
              </a:rPr>
              <a:t>a)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  i. 6X(s) + N</a:t>
            </a:r>
            <a:r>
              <a:rPr lang="en-US" alt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altLang="en-US" sz="2000" dirty="0" smtClean="0"/>
              <a:t>(g) </a:t>
            </a:r>
            <a:r>
              <a:rPr lang="en-US" altLang="en-US" sz="2000" dirty="0" smtClean="0">
                <a:sym typeface="Wingdings" panose="05000000000000000000" pitchFamily="2" charset="2"/>
              </a:rPr>
              <a:t>2X</a:t>
            </a:r>
            <a:r>
              <a:rPr lang="en-US" altLang="en-US" sz="2000" baseline="-25000" dirty="0" smtClean="0">
                <a:solidFill>
                  <a:srgbClr val="000000"/>
                </a:solidFill>
                <a:sym typeface="Wingdings" panose="05000000000000000000" pitchFamily="2" charset="2"/>
              </a:rPr>
              <a:t>3</a:t>
            </a:r>
            <a:r>
              <a:rPr lang="en-US" altLang="en-US" sz="2000" dirty="0" smtClean="0">
                <a:sym typeface="Wingdings" panose="05000000000000000000" pitchFamily="2" charset="2"/>
              </a:rPr>
              <a:t>N(s)</a:t>
            </a:r>
            <a:endParaRPr lang="en-US" altLang="en-US" sz="2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 startAt="2"/>
            </a:pPr>
            <a:r>
              <a:rPr lang="en-US" altLang="en-US" sz="2000" dirty="0">
                <a:cs typeface="Arial" panose="020B0604020202020204" pitchFamily="34" charset="0"/>
              </a:rPr>
              <a:t>d			10.  a	</a:t>
            </a:r>
            <a:r>
              <a:rPr lang="en-US" altLang="en-US" sz="2000" dirty="0" smtClean="0">
                <a:cs typeface="Arial" panose="020B0604020202020204" pitchFamily="34" charset="0"/>
              </a:rPr>
              <a:t>	             ii. X is the limiting reactant. (Explanations vary.)                      </a:t>
            </a:r>
            <a:endParaRPr lang="en-US" altLang="en-US" sz="2000" dirty="0">
              <a:solidFill>
                <a:schemeClr val="accent5"/>
              </a:solidFill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 startAt="2"/>
            </a:pPr>
            <a:r>
              <a:rPr lang="en-US" altLang="en-US" sz="2000" dirty="0" smtClean="0">
                <a:cs typeface="Arial" panose="020B0604020202020204" pitchFamily="34" charset="0"/>
              </a:rPr>
              <a:t>b</a:t>
            </a:r>
            <a:r>
              <a:rPr lang="en-US" altLang="en-US" sz="2000" dirty="0">
                <a:cs typeface="Arial" panose="020B0604020202020204" pitchFamily="34" charset="0"/>
              </a:rPr>
              <a:t>		</a:t>
            </a:r>
            <a:r>
              <a:rPr lang="en-US" altLang="en-US" sz="2000" dirty="0" smtClean="0">
                <a:cs typeface="Arial" panose="020B0604020202020204" pitchFamily="34" charset="0"/>
              </a:rPr>
              <a:t>	11</a:t>
            </a:r>
            <a:r>
              <a:rPr lang="en-US" altLang="en-US" sz="2000" dirty="0">
                <a:cs typeface="Arial" panose="020B0604020202020204" pitchFamily="34" charset="0"/>
              </a:rPr>
              <a:t>.  </a:t>
            </a:r>
            <a:r>
              <a:rPr lang="en-US" altLang="en-US" sz="2000" dirty="0" smtClean="0">
                <a:cs typeface="Arial" panose="020B0604020202020204" pitchFamily="34" charset="0"/>
              </a:rPr>
              <a:t>e</a:t>
            </a:r>
            <a:r>
              <a:rPr lang="en-US" altLang="en-US" sz="2000" dirty="0">
                <a:cs typeface="Arial" panose="020B0604020202020204" pitchFamily="34" charset="0"/>
              </a:rPr>
              <a:t>	                 </a:t>
            </a:r>
            <a:r>
              <a:rPr lang="en-US" altLang="en-US" sz="2000" dirty="0" smtClean="0">
                <a:cs typeface="Arial" panose="020B0604020202020204" pitchFamily="34" charset="0"/>
              </a:rPr>
              <a:t>            iii. potassium</a:t>
            </a:r>
            <a:endParaRPr lang="en-US" altLang="en-US" sz="2000" i="1" baseline="-25000" dirty="0" smtClean="0"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 startAt="4"/>
            </a:pPr>
            <a:r>
              <a:rPr lang="en-US" altLang="en-US" sz="2000" dirty="0" smtClean="0">
                <a:cs typeface="Arial" panose="020B0604020202020204" pitchFamily="34" charset="0"/>
              </a:rPr>
              <a:t>b			12.  c	     	      </a:t>
            </a:r>
            <a:r>
              <a:rPr lang="en-US" altLang="en-US" sz="2000" dirty="0">
                <a:solidFill>
                  <a:schemeClr val="accent5"/>
                </a:solidFill>
                <a:cs typeface="Arial" panose="020B0604020202020204" pitchFamily="34" charset="0"/>
              </a:rPr>
              <a:t>b</a:t>
            </a:r>
            <a:r>
              <a:rPr lang="en-US" altLang="en-US" sz="2000" dirty="0" smtClean="0">
                <a:solidFill>
                  <a:schemeClr val="accent5"/>
                </a:solidFill>
                <a:cs typeface="Arial" panose="020B0604020202020204" pitchFamily="34" charset="0"/>
              </a:rPr>
              <a:t>)</a:t>
            </a:r>
            <a:r>
              <a:rPr lang="en-US" altLang="en-US" sz="2000" dirty="0" smtClean="0">
                <a:cs typeface="Arial" panose="020B0604020202020204" pitchFamily="34" charset="0"/>
              </a:rPr>
              <a:t> i.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 dirty="0" smtClean="0">
                <a:cs typeface="Arial" panose="020B0604020202020204" pitchFamily="34" charset="0"/>
              </a:rPr>
              <a:t>5. c			13.  c  	                 </a:t>
            </a:r>
            <a:r>
              <a:rPr lang="en-US" altLang="en-US" sz="2000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FF"/>
                </a:solidFill>
                <a:cs typeface="Arial" panose="020B0604020202020204" pitchFamily="34" charset="0"/>
              </a:rPr>
              <a:t>    </a:t>
            </a:r>
            <a:r>
              <a:rPr lang="en-US" altLang="en-US" sz="2000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FF"/>
                </a:solidFill>
                <a:cs typeface="Arial" panose="020B0604020202020204" pitchFamily="34" charset="0"/>
              </a:rPr>
              <a:t>    ii. </a:t>
            </a:r>
            <a:r>
              <a:rPr lang="en-US" altLang="en-US" sz="2000" dirty="0" err="1" smtClean="0">
                <a:cs typeface="Arial" panose="020B0604020202020204" pitchFamily="34" charset="0"/>
              </a:rPr>
              <a:t>NaOH</a:t>
            </a:r>
            <a:r>
              <a:rPr lang="en-US" altLang="en-US" sz="2000" dirty="0" smtClean="0">
                <a:cs typeface="Arial" panose="020B0604020202020204" pitchFamily="34" charset="0"/>
              </a:rPr>
              <a:t> is </a:t>
            </a:r>
            <a:r>
              <a:rPr lang="en-US" altLang="en-US" sz="2000" smtClean="0">
                <a:cs typeface="Arial" panose="020B0604020202020204" pitchFamily="34" charset="0"/>
              </a:rPr>
              <a:t>the limiting </a:t>
            </a:r>
            <a:r>
              <a:rPr lang="en-US" altLang="en-US" sz="2000" dirty="0" smtClean="0">
                <a:cs typeface="Arial" panose="020B0604020202020204" pitchFamily="34" charset="0"/>
              </a:rPr>
              <a:t>reactant.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cs typeface="Arial" panose="020B0604020202020204" pitchFamily="34" charset="0"/>
              </a:rPr>
              <a:t>6</a:t>
            </a:r>
            <a:r>
              <a:rPr lang="en-US" altLang="en-US" sz="2000" dirty="0">
                <a:cs typeface="Arial" panose="020B0604020202020204" pitchFamily="34" charset="0"/>
              </a:rPr>
              <a:t>.	 e			14.  b</a:t>
            </a:r>
            <a:r>
              <a:rPr lang="en-US" altLang="en-US" sz="2000" dirty="0" smtClean="0">
                <a:cs typeface="Arial" panose="020B0604020202020204" pitchFamily="34" charset="0"/>
              </a:rPr>
              <a:t>  </a:t>
            </a:r>
            <a:r>
              <a:rPr lang="en-US" altLang="en-US" sz="2000" dirty="0">
                <a:cs typeface="Arial" panose="020B0604020202020204" pitchFamily="34" charset="0"/>
              </a:rPr>
              <a:t>	</a:t>
            </a:r>
            <a:r>
              <a:rPr lang="en-US" altLang="en-US" sz="2000" dirty="0" smtClean="0">
                <a:cs typeface="Arial" panose="020B0604020202020204" pitchFamily="34" charset="0"/>
              </a:rPr>
              <a:t>	           iii. The temperature change would be expected to be the</a:t>
            </a:r>
            <a:endParaRPr lang="en-US" altLang="en-US" sz="2000" baseline="-250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7.	 </a:t>
            </a:r>
            <a:r>
              <a:rPr lang="en-US" altLang="en-US" sz="2000" dirty="0" smtClean="0">
                <a:cs typeface="Arial" panose="020B0604020202020204" pitchFamily="34" charset="0"/>
              </a:rPr>
              <a:t>a</a:t>
            </a:r>
            <a:r>
              <a:rPr lang="en-US" altLang="en-US" sz="2000" dirty="0">
                <a:cs typeface="Arial" panose="020B0604020202020204" pitchFamily="34" charset="0"/>
              </a:rPr>
              <a:t>			15.  a</a:t>
            </a:r>
            <a:r>
              <a:rPr lang="en-US" altLang="en-US" sz="2000" dirty="0" smtClean="0">
                <a:cs typeface="Arial" panose="020B0604020202020204" pitchFamily="34" charset="0"/>
              </a:rPr>
              <a:t> 			same because the same amount of water can be</a:t>
            </a:r>
            <a:r>
              <a:rPr lang="en-US" altLang="en-US" sz="2000" dirty="0">
                <a:cs typeface="Arial" panose="020B0604020202020204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8.	 d</a:t>
            </a:r>
            <a:r>
              <a:rPr lang="en-US" altLang="en-US" sz="2000" dirty="0" smtClean="0">
                <a:cs typeface="Arial" panose="020B0604020202020204" pitchFamily="34" charset="0"/>
              </a:rPr>
              <a:t> </a:t>
            </a:r>
            <a:r>
              <a:rPr lang="en-US" altLang="en-US" dirty="0">
                <a:cs typeface="Arial" panose="020B0604020202020204" pitchFamily="34" charset="0"/>
              </a:rPr>
              <a:t>	 </a:t>
            </a:r>
            <a:r>
              <a:rPr lang="en-US" altLang="en-US" dirty="0" smtClean="0">
                <a:cs typeface="Arial" panose="020B0604020202020204" pitchFamily="34" charset="0"/>
              </a:rPr>
              <a:t>					</a:t>
            </a:r>
            <a:r>
              <a:rPr lang="en-US" altLang="en-US" sz="2000" dirty="0" smtClean="0">
                <a:cs typeface="Arial" panose="020B0604020202020204" pitchFamily="34" charset="0"/>
              </a:rPr>
              <a:t>produced in both cases.</a:t>
            </a:r>
            <a:r>
              <a:rPr lang="en-US" altLang="en-US" sz="2000" dirty="0">
                <a:cs typeface="Arial" panose="020B0604020202020204" pitchFamily="34" charset="0"/>
              </a:rPr>
              <a:t>	</a:t>
            </a:r>
            <a:r>
              <a:rPr lang="en-US" altLang="en-US" dirty="0">
                <a:cs typeface="Arial" panose="020B0604020202020204" pitchFamily="34" charset="0"/>
              </a:rPr>
              <a:t> 				</a:t>
            </a:r>
            <a:endParaRPr lang="en-US" altLang="en-US" sz="2400" dirty="0"/>
          </a:p>
          <a:p>
            <a:pPr>
              <a:buNone/>
            </a:pPr>
            <a:r>
              <a:rPr lang="en-US" altLang="en-US" sz="2000" dirty="0">
                <a:solidFill>
                  <a:srgbClr val="008000"/>
                </a:solidFill>
              </a:rPr>
              <a:t>17. </a:t>
            </a:r>
            <a:r>
              <a:rPr lang="en-US" altLang="en-US" sz="2000" dirty="0" smtClean="0">
                <a:solidFill>
                  <a:srgbClr val="008000"/>
                </a:solidFill>
              </a:rPr>
              <a:t>a</a:t>
            </a:r>
            <a:r>
              <a:rPr lang="en-US" altLang="en-US" sz="1400" dirty="0" smtClean="0">
                <a:solidFill>
                  <a:srgbClr val="008000"/>
                </a:solidFill>
              </a:rPr>
              <a:t>) </a:t>
            </a:r>
            <a:r>
              <a:rPr lang="en-US" altLang="en-US" sz="2000" dirty="0" smtClean="0"/>
              <a:t>176 g CO</a:t>
            </a:r>
            <a:r>
              <a:rPr lang="en-US" altLang="en-US" sz="2000" baseline="-25000" dirty="0">
                <a:solidFill>
                  <a:srgbClr val="000000"/>
                </a:solidFill>
              </a:rPr>
              <a:t>2</a:t>
            </a:r>
            <a:r>
              <a:rPr lang="en-US" altLang="en-US" sz="2000" dirty="0" smtClean="0"/>
              <a:t>, 36 g H</a:t>
            </a:r>
            <a:r>
              <a:rPr lang="en-US" altLang="en-US" sz="2000" baseline="-25000" dirty="0">
                <a:solidFill>
                  <a:srgbClr val="000000"/>
                </a:solidFill>
              </a:rPr>
              <a:t>2</a:t>
            </a:r>
            <a:r>
              <a:rPr lang="en-US" altLang="en-US" sz="2000" dirty="0" smtClean="0"/>
              <a:t>O</a:t>
            </a:r>
            <a:r>
              <a:rPr lang="en-US" altLang="en-US" sz="2000" dirty="0"/>
              <a:t>	 </a:t>
            </a:r>
            <a:r>
              <a:rPr lang="en-US" altLang="en-US" sz="2000" dirty="0" smtClean="0"/>
              <a:t>   </a:t>
            </a:r>
            <a:r>
              <a:rPr lang="en-US" altLang="en-US" sz="2000" dirty="0" smtClean="0">
                <a:solidFill>
                  <a:srgbClr val="00B050"/>
                </a:solidFill>
              </a:rPr>
              <a:t>b)							c) </a:t>
            </a:r>
            <a:r>
              <a:rPr lang="en-US" altLang="en-US" sz="2000" dirty="0" smtClean="0"/>
              <a:t>5.47 </a:t>
            </a:r>
            <a:r>
              <a:rPr lang="en-US" altLang="en-US" sz="2000" dirty="0" err="1" smtClean="0"/>
              <a:t>atm</a:t>
            </a:r>
            <a:endParaRPr lang="en-US" altLang="en-US" sz="2000" dirty="0"/>
          </a:p>
          <a:p>
            <a:pPr>
              <a:buNone/>
            </a:pPr>
            <a:r>
              <a:rPr lang="en-US" altLang="en-US" sz="2000" dirty="0">
                <a:solidFill>
                  <a:srgbClr val="008000"/>
                </a:solidFill>
              </a:rPr>
              <a:t>     </a:t>
            </a:r>
            <a:r>
              <a:rPr lang="en-US" altLang="en-US" sz="2000" dirty="0"/>
              <a:t>				      </a:t>
            </a:r>
            <a:r>
              <a:rPr lang="en-US" altLang="en-US" sz="2400" dirty="0"/>
              <a:t>						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47625" y="752475"/>
            <a:ext cx="603250" cy="469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total pts.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978103" y="2570233"/>
            <a:ext cx="591860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2NaOH(</a:t>
            </a:r>
            <a:r>
              <a:rPr kumimoji="0" lang="en-US" alt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+ H</a:t>
            </a:r>
            <a:r>
              <a:rPr kumimoji="0" lang="en-US" altLang="en-US" sz="200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kumimoji="0" lang="en-US" altLang="en-US" sz="200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0" lang="en-US" alt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2H</a:t>
            </a:r>
            <a:r>
              <a:rPr kumimoji="0" lang="en-US" altLang="en-US" sz="200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O(l) + Na</a:t>
            </a:r>
            <a:r>
              <a:rPr kumimoji="0" lang="en-US" altLang="en-US" sz="200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SO</a:t>
            </a:r>
            <a:r>
              <a:rPr kumimoji="0" lang="en-US" altLang="en-US" sz="200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kumimoji="0" lang="en-US" alt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aq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898913"/>
              </p:ext>
            </p:extLst>
          </p:nvPr>
        </p:nvGraphicFramePr>
        <p:xfrm>
          <a:off x="3869167" y="5168158"/>
          <a:ext cx="5449399" cy="11483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35994">
                  <a:extLst>
                    <a:ext uri="{9D8B030D-6E8A-4147-A177-3AD203B41FA5}">
                      <a16:colId xmlns:a16="http://schemas.microsoft.com/office/drawing/2014/main" val="1685901741"/>
                    </a:ext>
                  </a:extLst>
                </a:gridCol>
                <a:gridCol w="902681">
                  <a:extLst>
                    <a:ext uri="{9D8B030D-6E8A-4147-A177-3AD203B41FA5}">
                      <a16:colId xmlns:a16="http://schemas.microsoft.com/office/drawing/2014/main" val="2025588269"/>
                    </a:ext>
                  </a:extLst>
                </a:gridCol>
                <a:gridCol w="902681">
                  <a:extLst>
                    <a:ext uri="{9D8B030D-6E8A-4147-A177-3AD203B41FA5}">
                      <a16:colId xmlns:a16="http://schemas.microsoft.com/office/drawing/2014/main" val="2175526238"/>
                    </a:ext>
                  </a:extLst>
                </a:gridCol>
                <a:gridCol w="902681">
                  <a:extLst>
                    <a:ext uri="{9D8B030D-6E8A-4147-A177-3AD203B41FA5}">
                      <a16:colId xmlns:a16="http://schemas.microsoft.com/office/drawing/2014/main" val="3720541337"/>
                    </a:ext>
                  </a:extLst>
                </a:gridCol>
                <a:gridCol w="902681">
                  <a:extLst>
                    <a:ext uri="{9D8B030D-6E8A-4147-A177-3AD203B41FA5}">
                      <a16:colId xmlns:a16="http://schemas.microsoft.com/office/drawing/2014/main" val="2661906562"/>
                    </a:ext>
                  </a:extLst>
                </a:gridCol>
                <a:gridCol w="902681">
                  <a:extLst>
                    <a:ext uri="{9D8B030D-6E8A-4147-A177-3AD203B41FA5}">
                      <a16:colId xmlns:a16="http://schemas.microsoft.com/office/drawing/2014/main" val="126041517"/>
                    </a:ext>
                  </a:extLst>
                </a:gridCol>
              </a:tblGrid>
              <a:tr h="3390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Mass C</a:t>
                      </a:r>
                      <a:r>
                        <a:rPr lang="en-US" sz="1200" b="1" baseline="-25000">
                          <a:effectLst/>
                        </a:rPr>
                        <a:t>2</a:t>
                      </a:r>
                      <a:r>
                        <a:rPr lang="en-US" sz="1200" b="1">
                          <a:effectLst/>
                        </a:rPr>
                        <a:t>H</a:t>
                      </a:r>
                      <a:r>
                        <a:rPr lang="en-US" sz="1200" b="1" baseline="-25000">
                          <a:effectLst/>
                        </a:rPr>
                        <a:t>2</a:t>
                      </a:r>
                      <a:endParaRPr lang="en-US" sz="1100" b="1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(g)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Mass O</a:t>
                      </a:r>
                      <a:r>
                        <a:rPr lang="en-US" sz="1200" b="1" baseline="-25000">
                          <a:effectLst/>
                        </a:rPr>
                        <a:t>2</a:t>
                      </a:r>
                      <a:endParaRPr lang="en-US" sz="1100" b="1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(g)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Mass CO</a:t>
                      </a:r>
                      <a:r>
                        <a:rPr lang="en-US" sz="1200" b="1" baseline="-25000">
                          <a:effectLst/>
                        </a:rPr>
                        <a:t>2</a:t>
                      </a:r>
                      <a:endParaRPr lang="en-US" sz="1100" b="1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(g)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Mass H</a:t>
                      </a:r>
                      <a:r>
                        <a:rPr lang="en-US" sz="1200" b="1" baseline="-25000">
                          <a:effectLst/>
                        </a:rPr>
                        <a:t>2</a:t>
                      </a:r>
                      <a:r>
                        <a:rPr lang="en-US" sz="1200" b="1">
                          <a:effectLst/>
                        </a:rPr>
                        <a:t>O</a:t>
                      </a:r>
                      <a:endParaRPr lang="en-US" sz="1100" b="1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(g)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Total mass in container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7744308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Before Reaction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52.08 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320 g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372.08 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2513360"/>
                  </a:ext>
                </a:extLst>
              </a:tr>
              <a:tr h="3289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After Reaction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160 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176.04 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36.04 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372.08 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2326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27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67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Theme</vt:lpstr>
      <vt:lpstr>Fall 2017 Exam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2016 Exam II</dc:title>
  <dc:creator>emccarr2</dc:creator>
  <cp:lastModifiedBy>Be My Guest</cp:lastModifiedBy>
  <cp:revision>9</cp:revision>
  <dcterms:created xsi:type="dcterms:W3CDTF">2017-10-29T02:19:21Z</dcterms:created>
  <dcterms:modified xsi:type="dcterms:W3CDTF">2019-10-22T02:09:44Z</dcterms:modified>
</cp:coreProperties>
</file>