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4" autoAdjust="0"/>
    <p:restoredTop sz="94660"/>
  </p:normalViewPr>
  <p:slideViewPr>
    <p:cSldViewPr snapToGrid="0">
      <p:cViewPr varScale="1">
        <p:scale>
          <a:sx n="83" d="100"/>
          <a:sy n="83" d="100"/>
        </p:scale>
        <p:origin x="48" y="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2F18-DA71-434E-9DFE-1066A08C2D38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A5B1-6634-40D9-A3FF-FFBFB45E7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799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2F18-DA71-434E-9DFE-1066A08C2D38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A5B1-6634-40D9-A3FF-FFBFB45E7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322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2F18-DA71-434E-9DFE-1066A08C2D38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A5B1-6634-40D9-A3FF-FFBFB45E7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130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2F18-DA71-434E-9DFE-1066A08C2D38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A5B1-6634-40D9-A3FF-FFBFB45E7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994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2F18-DA71-434E-9DFE-1066A08C2D38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A5B1-6634-40D9-A3FF-FFBFB45E7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278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2F18-DA71-434E-9DFE-1066A08C2D38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A5B1-6634-40D9-A3FF-FFBFB45E7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281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2F18-DA71-434E-9DFE-1066A08C2D38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A5B1-6634-40D9-A3FF-FFBFB45E7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755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2F18-DA71-434E-9DFE-1066A08C2D38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A5B1-6634-40D9-A3FF-FFBFB45E7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537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2F18-DA71-434E-9DFE-1066A08C2D38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A5B1-6634-40D9-A3FF-FFBFB45E7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05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2F18-DA71-434E-9DFE-1066A08C2D38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A5B1-6634-40D9-A3FF-FFBFB45E7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98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C2F18-DA71-434E-9DFE-1066A08C2D38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A5B1-6634-40D9-A3FF-FFBFB45E7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05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C2F18-DA71-434E-9DFE-1066A08C2D38}" type="datetimeFigureOut">
              <a:rPr lang="en-US" smtClean="0"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AA5B1-6634-40D9-A3FF-FFBFB45E7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129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6000" dirty="0">
                <a:ea typeface="ＭＳ Ｐゴシック" charset="0"/>
              </a:rPr>
              <a:t>Fall </a:t>
            </a:r>
            <a:r>
              <a:rPr lang="en-US" sz="6000" dirty="0" smtClean="0">
                <a:ea typeface="ＭＳ Ｐゴシック" charset="0"/>
              </a:rPr>
              <a:t>2018 </a:t>
            </a:r>
            <a:r>
              <a:rPr lang="en-US" sz="6000" dirty="0">
                <a:ea typeface="ＭＳ Ｐゴシック" charset="0"/>
              </a:rPr>
              <a:t>Exam II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3720" y="1690688"/>
            <a:ext cx="11894954" cy="4648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altLang="en-US" sz="2000" dirty="0"/>
              <a:t>1.	</a:t>
            </a:r>
            <a:r>
              <a:rPr lang="en-US" altLang="en-US" sz="2000" dirty="0" smtClean="0"/>
              <a:t>    e</a:t>
            </a:r>
            <a:r>
              <a:rPr lang="en-US" altLang="en-US" sz="2000" dirty="0"/>
              <a:t>			9.   e		16. a) </a:t>
            </a:r>
            <a:r>
              <a:rPr lang="en-US" altLang="en-US" sz="2000" dirty="0" smtClean="0"/>
              <a:t>  </a:t>
            </a:r>
            <a:r>
              <a:rPr lang="en-US" altLang="en-US" sz="2000" dirty="0"/>
              <a:t>0</a:t>
            </a:r>
            <a:r>
              <a:rPr lang="en-US" altLang="en-US" sz="2000" dirty="0" smtClean="0"/>
              <a:t>.48 liters carbon dioxide formed</a:t>
            </a:r>
            <a:endParaRPr lang="en-US" altLang="en-US" sz="2000" baseline="-25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lnSpc>
                <a:spcPct val="90000"/>
              </a:lnSpc>
              <a:buFont typeface="Wingdings" panose="05000000000000000000" pitchFamily="2" charset="2"/>
              <a:buAutoNum type="arabicPeriod" startAt="2"/>
            </a:pPr>
            <a:r>
              <a:rPr lang="en-US" altLang="en-US" sz="2000" dirty="0" smtClean="0">
                <a:cs typeface="Arial" panose="020B0604020202020204" pitchFamily="34" charset="0"/>
              </a:rPr>
              <a:t>a			10.  c		       b)   1.42 grams Na</a:t>
            </a:r>
            <a:r>
              <a:rPr lang="en-US" altLang="en-US" sz="2000" baseline="-25000" dirty="0" smtClean="0">
                <a:cs typeface="Arial" panose="020B0604020202020204" pitchFamily="34" charset="0"/>
              </a:rPr>
              <a:t>2</a:t>
            </a:r>
            <a:r>
              <a:rPr lang="en-US" altLang="en-US" sz="2000" dirty="0" smtClean="0">
                <a:cs typeface="Arial" panose="020B0604020202020204" pitchFamily="34" charset="0"/>
              </a:rPr>
              <a:t>SO</a:t>
            </a:r>
            <a:r>
              <a:rPr lang="en-US" altLang="en-US" sz="2000" baseline="-25000" dirty="0" smtClean="0">
                <a:cs typeface="Arial" panose="020B0604020202020204" pitchFamily="34" charset="0"/>
              </a:rPr>
              <a:t>4</a:t>
            </a:r>
            <a:r>
              <a:rPr lang="en-US" altLang="en-US" sz="2000" dirty="0" smtClean="0">
                <a:cs typeface="Arial" panose="020B0604020202020204" pitchFamily="34" charset="0"/>
              </a:rPr>
              <a:t>       </a:t>
            </a:r>
            <a:endParaRPr lang="en-US" altLang="en-US" sz="2000" dirty="0" smtClean="0">
              <a:solidFill>
                <a:schemeClr val="accent5"/>
              </a:solidFill>
              <a:cs typeface="Arial" panose="020B0604020202020204" pitchFamily="34" charset="0"/>
            </a:endParaRPr>
          </a:p>
          <a:p>
            <a:pPr marL="457200" indent="-457200" eaLnBrk="1" hangingPunct="1">
              <a:lnSpc>
                <a:spcPct val="90000"/>
              </a:lnSpc>
              <a:buFont typeface="Wingdings" panose="05000000000000000000" pitchFamily="2" charset="2"/>
              <a:buAutoNum type="arabicPeriod" startAt="2"/>
            </a:pPr>
            <a:r>
              <a:rPr lang="en-US" altLang="en-US" sz="2000" dirty="0" smtClean="0">
                <a:cs typeface="Arial" panose="020B0604020202020204" pitchFamily="34" charset="0"/>
              </a:rPr>
              <a:t>d</a:t>
            </a:r>
            <a:r>
              <a:rPr lang="en-US" altLang="en-US" sz="2000" dirty="0">
                <a:cs typeface="Arial" panose="020B0604020202020204" pitchFamily="34" charset="0"/>
              </a:rPr>
              <a:t>		</a:t>
            </a:r>
            <a:r>
              <a:rPr lang="en-US" altLang="en-US" sz="2000" dirty="0" smtClean="0">
                <a:cs typeface="Arial" panose="020B0604020202020204" pitchFamily="34" charset="0"/>
              </a:rPr>
              <a:t>	11</a:t>
            </a:r>
            <a:r>
              <a:rPr lang="en-US" altLang="en-US" sz="2000" dirty="0">
                <a:cs typeface="Arial" panose="020B0604020202020204" pitchFamily="34" charset="0"/>
              </a:rPr>
              <a:t>.  b	                 </a:t>
            </a:r>
            <a:r>
              <a:rPr lang="en-US" altLang="en-US" sz="2000" dirty="0" smtClean="0">
                <a:cs typeface="Arial" panose="020B0604020202020204" pitchFamily="34" charset="0"/>
              </a:rPr>
              <a:t>      c) The balloons are the same size.</a:t>
            </a:r>
            <a:r>
              <a:rPr lang="en-US" altLang="en-US" sz="2000" dirty="0">
                <a:cs typeface="Arial" panose="020B0604020202020204" pitchFamily="34" charset="0"/>
              </a:rPr>
              <a:t> </a:t>
            </a:r>
            <a:r>
              <a:rPr lang="en-US" altLang="en-US" sz="2000" dirty="0" smtClean="0">
                <a:cs typeface="Arial" panose="020B0604020202020204" pitchFamily="34" charset="0"/>
              </a:rPr>
              <a:t>(same moles CO</a:t>
            </a:r>
            <a:r>
              <a:rPr lang="en-US" altLang="en-US" sz="2000" baseline="-25000" dirty="0" smtClean="0">
                <a:cs typeface="Arial" panose="020B0604020202020204" pitchFamily="34" charset="0"/>
              </a:rPr>
              <a:t>2</a:t>
            </a:r>
            <a:r>
              <a:rPr lang="en-US" altLang="en-US" sz="2000" dirty="0" smtClean="0">
                <a:cs typeface="Arial" panose="020B0604020202020204" pitchFamily="34" charset="0"/>
              </a:rPr>
              <a:t> produced)</a:t>
            </a:r>
            <a:endParaRPr lang="en-US" altLang="en-US" sz="2000" i="1" baseline="-25000" dirty="0" smtClean="0">
              <a:cs typeface="Arial" panose="020B0604020202020204" pitchFamily="34" charset="0"/>
            </a:endParaRPr>
          </a:p>
          <a:p>
            <a:pPr marL="457200" indent="-457200" eaLnBrk="1" hangingPunct="1">
              <a:lnSpc>
                <a:spcPct val="90000"/>
              </a:lnSpc>
              <a:buFont typeface="Wingdings" panose="05000000000000000000" pitchFamily="2" charset="2"/>
              <a:buAutoNum type="arabicPeriod" startAt="4"/>
            </a:pPr>
            <a:r>
              <a:rPr lang="en-US" altLang="en-US" sz="2000" dirty="0" smtClean="0">
                <a:cs typeface="Arial" panose="020B0604020202020204" pitchFamily="34" charset="0"/>
              </a:rPr>
              <a:t>a			12.  d	     	 17.  a) Hydrogen is limiting. Multiple possible explanations…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000" dirty="0" smtClean="0">
                <a:cs typeface="Arial" panose="020B0604020202020204" pitchFamily="34" charset="0"/>
              </a:rPr>
              <a:t>5.     b			13.  c  	                 </a:t>
            </a:r>
            <a:r>
              <a:rPr lang="en-US" altLang="en-US" sz="2000" dirty="0">
                <a:cs typeface="Arial" panose="020B0604020202020204" pitchFamily="34" charset="0"/>
              </a:rPr>
              <a:t> </a:t>
            </a:r>
            <a:r>
              <a:rPr lang="en-US" altLang="en-US" sz="2000" dirty="0" smtClean="0">
                <a:cs typeface="Arial" panose="020B0604020202020204" pitchFamily="34" charset="0"/>
              </a:rPr>
              <a:t>    </a:t>
            </a:r>
            <a:r>
              <a:rPr lang="en-US" altLang="en-US" sz="2000" dirty="0">
                <a:cs typeface="Arial" panose="020B0604020202020204" pitchFamily="34" charset="0"/>
              </a:rPr>
              <a:t> </a:t>
            </a:r>
            <a:r>
              <a:rPr lang="en-US" altLang="en-US" sz="2000" dirty="0" smtClean="0">
                <a:cs typeface="Arial" panose="020B0604020202020204" pitchFamily="34" charset="0"/>
              </a:rPr>
              <a:t>   Fewer than 98.0 grams of nitrogen are needed to form 51.0 g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 smtClean="0">
                <a:cs typeface="Arial" panose="020B0604020202020204" pitchFamily="34" charset="0"/>
              </a:rPr>
              <a:t>6.	     c			14.  c  		           ammonia. Therefore, nitrogen must be excess.</a:t>
            </a:r>
            <a:endParaRPr lang="en-US" altLang="en-US" sz="2000" baseline="-25000" dirty="0" smtClean="0"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 smtClean="0">
                <a:cs typeface="Arial" panose="020B0604020202020204" pitchFamily="34" charset="0"/>
              </a:rPr>
              <a:t>7.	     d			15.  a 		          b) 9.0 grams hydrogen were present before the reaction.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 smtClean="0">
                <a:cs typeface="Arial" panose="020B0604020202020204" pitchFamily="34" charset="0"/>
              </a:rPr>
              <a:t>8</a:t>
            </a:r>
            <a:r>
              <a:rPr lang="en-US" altLang="en-US" sz="2000" dirty="0">
                <a:cs typeface="Arial" panose="020B0604020202020204" pitchFamily="34" charset="0"/>
              </a:rPr>
              <a:t>.	 </a:t>
            </a:r>
            <a:r>
              <a:rPr lang="en-US" altLang="en-US" sz="2000" dirty="0" smtClean="0">
                <a:cs typeface="Arial" panose="020B0604020202020204" pitchFamily="34" charset="0"/>
              </a:rPr>
              <a:t>   </a:t>
            </a:r>
            <a:r>
              <a:rPr lang="en-US" altLang="en-US" sz="2000" dirty="0">
                <a:cs typeface="Arial" panose="020B0604020202020204" pitchFamily="34" charset="0"/>
              </a:rPr>
              <a:t> c</a:t>
            </a:r>
            <a:r>
              <a:rPr lang="en-US" altLang="en-US" dirty="0">
                <a:cs typeface="Arial" panose="020B0604020202020204" pitchFamily="34" charset="0"/>
              </a:rPr>
              <a:t>	 </a:t>
            </a:r>
            <a:r>
              <a:rPr lang="en-US" altLang="en-US" dirty="0" smtClean="0">
                <a:cs typeface="Arial" panose="020B0604020202020204" pitchFamily="34" charset="0"/>
              </a:rPr>
              <a:t>				</a:t>
            </a:r>
            <a:r>
              <a:rPr lang="en-US" altLang="en-US" sz="2000" dirty="0">
                <a:cs typeface="Arial" panose="020B0604020202020204" pitchFamily="34" charset="0"/>
              </a:rPr>
              <a:t> </a:t>
            </a:r>
            <a:r>
              <a:rPr lang="en-US" altLang="en-US" sz="2000" dirty="0" smtClean="0">
                <a:cs typeface="Arial" panose="020B0604020202020204" pitchFamily="34" charset="0"/>
              </a:rPr>
              <a:t>          c)</a:t>
            </a:r>
            <a:r>
              <a:rPr lang="en-US" altLang="en-US" sz="2000" dirty="0">
                <a:cs typeface="Arial" panose="020B0604020202020204" pitchFamily="34" charset="0"/>
              </a:rPr>
              <a:t>	</a:t>
            </a:r>
            <a:r>
              <a:rPr lang="en-US" altLang="en-US" sz="2000" dirty="0" smtClean="0">
                <a:cs typeface="Arial" panose="020B0604020202020204" pitchFamily="34" charset="0"/>
              </a:rPr>
              <a:t>Pressure after the reaction is less than the pressure before						the reaction. This is because the total number of moles 							of gas decrease as a result of the reaction (8 total moles 						before – 3.5 moles N</a:t>
            </a:r>
            <a:r>
              <a:rPr lang="en-US" altLang="en-US" sz="2000" baseline="-25000" dirty="0" smtClean="0">
                <a:cs typeface="Arial" panose="020B0604020202020204" pitchFamily="34" charset="0"/>
              </a:rPr>
              <a:t>2</a:t>
            </a:r>
            <a:r>
              <a:rPr lang="en-US" altLang="en-US" sz="2000" dirty="0" smtClean="0">
                <a:cs typeface="Arial" panose="020B0604020202020204" pitchFamily="34" charset="0"/>
              </a:rPr>
              <a:t> and 4.5 moles H</a:t>
            </a:r>
            <a:r>
              <a:rPr lang="en-US" altLang="en-US" sz="2000" baseline="-25000" dirty="0" smtClean="0">
                <a:cs typeface="Arial" panose="020B0604020202020204" pitchFamily="34" charset="0"/>
              </a:rPr>
              <a:t>2</a:t>
            </a:r>
            <a:r>
              <a:rPr lang="en-US" altLang="en-US" sz="2000" dirty="0" smtClean="0">
                <a:cs typeface="Arial" panose="020B0604020202020204" pitchFamily="34" charset="0"/>
              </a:rPr>
              <a:t> - compared to 5 						</a:t>
            </a:r>
            <a:r>
              <a:rPr lang="en-US" altLang="en-US" sz="2000" smtClean="0">
                <a:cs typeface="Arial" panose="020B0604020202020204" pitchFamily="34" charset="0"/>
              </a:rPr>
              <a:t>	total </a:t>
            </a:r>
            <a:r>
              <a:rPr lang="en-US" altLang="en-US" sz="2000" dirty="0" smtClean="0">
                <a:cs typeface="Arial" panose="020B0604020202020204" pitchFamily="34" charset="0"/>
              </a:rPr>
              <a:t>moles after – 2.0 moles N</a:t>
            </a:r>
            <a:r>
              <a:rPr lang="en-US" altLang="en-US" sz="2000" baseline="-25000" dirty="0" smtClean="0">
                <a:cs typeface="Arial" panose="020B0604020202020204" pitchFamily="34" charset="0"/>
              </a:rPr>
              <a:t>2</a:t>
            </a:r>
            <a:r>
              <a:rPr lang="en-US" altLang="en-US" sz="2000" dirty="0" smtClean="0">
                <a:cs typeface="Arial" panose="020B0604020202020204" pitchFamily="34" charset="0"/>
              </a:rPr>
              <a:t> and 3.0 moles NH</a:t>
            </a:r>
            <a:r>
              <a:rPr lang="en-US" altLang="en-US" sz="2000" baseline="-25000" dirty="0" smtClean="0">
                <a:cs typeface="Arial" panose="020B0604020202020204" pitchFamily="34" charset="0"/>
              </a:rPr>
              <a:t>3</a:t>
            </a:r>
            <a:r>
              <a:rPr lang="en-US" altLang="en-US" sz="2000" dirty="0" smtClean="0">
                <a:cs typeface="Arial" panose="020B0604020202020204" pitchFamily="34" charset="0"/>
              </a:rPr>
              <a:t>).</a:t>
            </a:r>
            <a:r>
              <a:rPr lang="en-US" altLang="en-US" dirty="0">
                <a:cs typeface="Arial" panose="020B0604020202020204" pitchFamily="34" charset="0"/>
              </a:rPr>
              <a:t>		</a:t>
            </a:r>
            <a:endParaRPr lang="en-US" altLang="en-US" sz="2400" dirty="0"/>
          </a:p>
          <a:p>
            <a:pPr>
              <a:buNone/>
            </a:pPr>
            <a:r>
              <a:rPr lang="en-US" altLang="en-US" sz="2000" dirty="0"/>
              <a:t>				      </a:t>
            </a:r>
            <a:r>
              <a:rPr lang="en-US" altLang="en-US" sz="2400" dirty="0"/>
              <a:t>						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-47625" y="752475"/>
            <a:ext cx="603250" cy="469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kumimoji="0" lang="en-US" altLang="en-US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totalpts</a:t>
            </a:r>
            <a:r>
              <a:rPr kumimoji="0" lang="en-US" alt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827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9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Times New Roman</vt:lpstr>
      <vt:lpstr>Wingdings</vt:lpstr>
      <vt:lpstr>Office Theme</vt:lpstr>
      <vt:lpstr>Fall 2018 Exam II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Fall 2016 Exam II</dc:title>
  <dc:creator>emccarr2</dc:creator>
  <cp:lastModifiedBy>Be My Guest</cp:lastModifiedBy>
  <cp:revision>19</cp:revision>
  <dcterms:created xsi:type="dcterms:W3CDTF">2017-10-29T02:19:21Z</dcterms:created>
  <dcterms:modified xsi:type="dcterms:W3CDTF">2019-10-22T02:09:24Z</dcterms:modified>
</cp:coreProperties>
</file>