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303" r:id="rId2"/>
    <p:sldId id="296" r:id="rId3"/>
    <p:sldId id="299" r:id="rId4"/>
    <p:sldId id="294" r:id="rId5"/>
    <p:sldId id="304" r:id="rId6"/>
    <p:sldId id="287" r:id="rId7"/>
    <p:sldId id="302" r:id="rId8"/>
    <p:sldId id="301" r:id="rId9"/>
    <p:sldId id="284" r:id="rId10"/>
    <p:sldId id="300" r:id="rId11"/>
    <p:sldId id="289" r:id="rId12"/>
    <p:sldId id="297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A8D01D-596E-4BC6-A442-BBA91ACB67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2F297-0B3D-4AE7-AAB5-378F40B76A54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2A1E9-9EA7-4AA4-A8A2-C81A4978F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81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What is the purpose of the quicksand video?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A151403C-8C35-4848-A0A6-A9028262397A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116613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FA7DB2E-8060-497F-A009-137CFD6362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567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DFC04-E130-4AB9-A342-A79C5DD7EC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18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7C975-CF45-43DE-8CB4-7E27B988B2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0371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7B580-900E-4654-B9FC-DCFBB4D08D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914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808F0-1E36-4007-B54A-F809AAFF5E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4579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06B9B-83AB-40E8-9ADB-E214DFC618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562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CDC00-1939-428F-84EC-D6B073FD42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0915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6F80-B6EF-44B3-BBCA-0B00B90D55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26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CB126-2165-4031-BB68-6F96348114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809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6BF65-8213-4C2E-8713-F3875D1A2C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8227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2EB12-979E-422F-A155-2D68430003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731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6554694-8A8B-4248-BE1A-238C7BC0EA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ＭＳ Ｐゴシック" charset="0"/>
                <a:cs typeface="+mj-cs"/>
              </a:rPr>
              <a:t>Announcements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2438400"/>
            <a:ext cx="4281487" cy="3962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/>
              <a:t>Textbook homework due tomorrow in discussion</a:t>
            </a:r>
          </a:p>
          <a:p>
            <a:pPr eaLnBrk="1" hangingPunct="1">
              <a:defRPr/>
            </a:pPr>
            <a:r>
              <a:rPr lang="en-US" altLang="en-US" sz="2400" dirty="0"/>
              <a:t>Pre-lecture questions due Tuesdays &amp; Thursdays at 8:00 am</a:t>
            </a:r>
          </a:p>
          <a:p>
            <a:pPr eaLnBrk="1" hangingPunct="1">
              <a:defRPr/>
            </a:pPr>
            <a:r>
              <a:rPr lang="en-US" altLang="en-US" sz="2400" dirty="0"/>
              <a:t>Lab assignment again on Monday</a:t>
            </a:r>
          </a:p>
        </p:txBody>
      </p:sp>
      <p:sp>
        <p:nvSpPr>
          <p:cNvPr id="4" name="Title 3"/>
          <p:cNvSpPr txBox="1">
            <a:spLocks/>
          </p:cNvSpPr>
          <p:nvPr/>
        </p:nvSpPr>
        <p:spPr bwMode="auto">
          <a:xfrm>
            <a:off x="236538" y="-168275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altLang="en-US" sz="2800" i="1" kern="0" dirty="0"/>
              <a:t>Be respectful – no electronics please!</a:t>
            </a:r>
          </a:p>
        </p:txBody>
      </p:sp>
      <p:pic>
        <p:nvPicPr>
          <p:cNvPr id="5125" name="Picture 2" descr="Image result for cell phone and lapt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55575"/>
            <a:ext cx="11239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&quot;No&quot; Symbol 5"/>
          <p:cNvSpPr/>
          <p:nvPr/>
        </p:nvSpPr>
        <p:spPr bwMode="auto">
          <a:xfrm>
            <a:off x="6705600" y="496888"/>
            <a:ext cx="500063" cy="441325"/>
          </a:xfrm>
          <a:prstGeom prst="noSmoking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 wrap="none"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1026" name="Picture 2" descr="Image may contain: do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881188"/>
            <a:ext cx="2847975" cy="379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1330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>
                <a:ea typeface="ＭＳ Ｐゴシック" charset="0"/>
                <a:cs typeface="+mj-cs"/>
              </a:rPr>
              <a:t>Example #2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4958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ea typeface="ＭＳ Ｐゴシック" charset="0"/>
                <a:cs typeface="+mn-cs"/>
              </a:rPr>
              <a:t>Assume you have 5.00 g of Mg and 10.0 g of CO</a:t>
            </a:r>
            <a:r>
              <a:rPr lang="en-US" baseline="-25000" dirty="0">
                <a:ea typeface="ＭＳ Ｐゴシック" charset="0"/>
                <a:cs typeface="+mn-cs"/>
              </a:rPr>
              <a:t>2</a:t>
            </a:r>
            <a:r>
              <a:rPr lang="en-US" dirty="0">
                <a:ea typeface="ＭＳ Ｐゴシック" charset="0"/>
                <a:cs typeface="+mn-cs"/>
              </a:rPr>
              <a:t> available.  You allow them to react to form solid magnesium oxide and carbon. 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dirty="0">
                <a:ea typeface="ＭＳ Ｐゴシック" charset="0"/>
                <a:cs typeface="+mn-cs"/>
              </a:rPr>
              <a:t>Determine the masses of both products produced.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dirty="0">
                <a:ea typeface="ＭＳ Ｐゴシック" charset="0"/>
                <a:cs typeface="+mn-cs"/>
              </a:rPr>
              <a:t>Determine the mass of excess reactant leftover.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dirty="0">
                <a:ea typeface="ＭＳ Ｐゴシック" charset="0"/>
                <a:cs typeface="+mn-cs"/>
              </a:rPr>
              <a:t>Prove that mass has been conserved.</a:t>
            </a:r>
          </a:p>
        </p:txBody>
      </p:sp>
    </p:spTree>
    <p:extLst>
      <p:ext uri="{BB962C8B-B14F-4D97-AF65-F5344CB8AC3E}">
        <p14:creationId xmlns:p14="http://schemas.microsoft.com/office/powerpoint/2010/main" val="3904676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dirty="0">
                <a:ea typeface="ＭＳ Ｐゴシック" charset="0"/>
                <a:cs typeface="+mj-cs"/>
              </a:rPr>
              <a:t>Clicker #3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153400" cy="4572000"/>
          </a:xfrm>
        </p:spPr>
        <p:txBody>
          <a:bodyPr/>
          <a:lstStyle/>
          <a:p>
            <a:pPr eaLnBrk="1" hangingPunct="1">
              <a:buFont typeface="Wingdings" charset="0"/>
              <a:buNone/>
              <a:tabLst>
                <a:tab pos="914400" algn="l"/>
                <a:tab pos="1377950" algn="l"/>
              </a:tabLst>
              <a:defRPr/>
            </a:pPr>
            <a:r>
              <a:rPr lang="en-US" dirty="0">
                <a:ea typeface="ＭＳ Ｐゴシック" charset="0"/>
                <a:cs typeface="+mn-cs"/>
              </a:rPr>
              <a:t>	What should be the total mass present after the reaction is complete?</a:t>
            </a:r>
          </a:p>
          <a:p>
            <a:pPr eaLnBrk="1" hangingPunct="1">
              <a:buFont typeface="Wingdings" charset="0"/>
              <a:buNone/>
              <a:tabLst>
                <a:tab pos="914400" algn="l"/>
                <a:tab pos="1377950" algn="l"/>
              </a:tabLst>
              <a:defRPr/>
            </a:pPr>
            <a:r>
              <a:rPr lang="en-US" dirty="0">
                <a:ea typeface="ＭＳ Ｐゴシック" charset="0"/>
                <a:cs typeface="+mn-cs"/>
              </a:rPr>
              <a:t>					</a:t>
            </a:r>
          </a:p>
          <a:p>
            <a:pPr eaLnBrk="1" hangingPunct="1">
              <a:buFont typeface="Wingdings" charset="0"/>
              <a:buNone/>
              <a:tabLst>
                <a:tab pos="914400" algn="l"/>
                <a:tab pos="1377950" algn="l"/>
              </a:tabLst>
              <a:defRPr/>
            </a:pPr>
            <a:r>
              <a:rPr lang="en-US" dirty="0">
                <a:ea typeface="ＭＳ Ｐゴシック" charset="0"/>
                <a:cs typeface="+mn-cs"/>
              </a:rPr>
              <a:t>	A)	1.24 g </a:t>
            </a:r>
            <a:endParaRPr lang="en-US" baseline="-25000" dirty="0">
              <a:ea typeface="ＭＳ Ｐゴシック" charset="0"/>
              <a:cs typeface="+mn-cs"/>
            </a:endParaRPr>
          </a:p>
          <a:p>
            <a:pPr eaLnBrk="1" hangingPunct="1">
              <a:buFont typeface="Wingdings" charset="0"/>
              <a:buNone/>
              <a:tabLst>
                <a:tab pos="914400" algn="l"/>
                <a:tab pos="1377950" algn="l"/>
              </a:tabLst>
              <a:defRPr/>
            </a:pPr>
            <a:r>
              <a:rPr lang="en-US" dirty="0">
                <a:ea typeface="ＭＳ Ｐゴシック" charset="0"/>
                <a:cs typeface="+mn-cs"/>
              </a:rPr>
              <a:t>	B)	5.00 g </a:t>
            </a:r>
          </a:p>
          <a:p>
            <a:pPr eaLnBrk="1" hangingPunct="1">
              <a:buFont typeface="Wingdings" charset="0"/>
              <a:buNone/>
              <a:tabLst>
                <a:tab pos="914400" algn="l"/>
                <a:tab pos="1377950" algn="l"/>
              </a:tabLst>
              <a:defRPr/>
            </a:pPr>
            <a:r>
              <a:rPr lang="en-US" dirty="0">
                <a:ea typeface="ＭＳ Ｐゴシック" charset="0"/>
                <a:cs typeface="+mn-cs"/>
              </a:rPr>
              <a:t>	C)	9.54 g </a:t>
            </a:r>
          </a:p>
          <a:p>
            <a:pPr eaLnBrk="1" hangingPunct="1">
              <a:buFont typeface="Wingdings" charset="0"/>
              <a:buNone/>
              <a:tabLst>
                <a:tab pos="914400" algn="l"/>
                <a:tab pos="1377950" algn="l"/>
              </a:tabLst>
              <a:defRPr/>
            </a:pPr>
            <a:r>
              <a:rPr lang="en-US" dirty="0">
                <a:ea typeface="ＭＳ Ｐゴシック" charset="0"/>
                <a:cs typeface="+mn-cs"/>
              </a:rPr>
              <a:t>	D)	10.0 g</a:t>
            </a:r>
          </a:p>
          <a:p>
            <a:pPr eaLnBrk="1" hangingPunct="1">
              <a:buFont typeface="Wingdings" charset="0"/>
              <a:buNone/>
              <a:tabLst>
                <a:tab pos="914400" algn="l"/>
                <a:tab pos="1377950" algn="l"/>
              </a:tabLst>
              <a:defRPr/>
            </a:pPr>
            <a:r>
              <a:rPr lang="en-US" dirty="0">
                <a:ea typeface="ＭＳ Ｐゴシック" charset="0"/>
                <a:cs typeface="+mn-cs"/>
              </a:rPr>
              <a:t>	E)	15.0 g 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990600" y="5867400"/>
            <a:ext cx="1981200" cy="5334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>
                <a:ea typeface="ＭＳ Ｐゴシック" charset="0"/>
                <a:cs typeface="+mj-cs"/>
              </a:rPr>
              <a:t>Example #2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4958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ea typeface="ＭＳ Ｐゴシック" charset="0"/>
                <a:cs typeface="+mn-cs"/>
              </a:rPr>
              <a:t>Assume you have 5.00 g of Mg and 10.0 g of CO</a:t>
            </a:r>
            <a:r>
              <a:rPr lang="en-US" baseline="-25000" dirty="0">
                <a:ea typeface="ＭＳ Ｐゴシック" charset="0"/>
                <a:cs typeface="+mn-cs"/>
              </a:rPr>
              <a:t>2</a:t>
            </a:r>
            <a:r>
              <a:rPr lang="en-US" dirty="0">
                <a:ea typeface="ＭＳ Ｐゴシック" charset="0"/>
                <a:cs typeface="+mn-cs"/>
              </a:rPr>
              <a:t> available.  You allow them to react to form solid magnesium oxide and carbon. 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dirty="0">
                <a:ea typeface="ＭＳ Ｐゴシック" charset="0"/>
                <a:cs typeface="+mn-cs"/>
              </a:rPr>
              <a:t>Determine the masses of both products produced.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dirty="0">
                <a:ea typeface="ＭＳ Ｐゴシック" charset="0"/>
                <a:cs typeface="+mn-cs"/>
              </a:rPr>
              <a:t>Determine the mass of excess reactant.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dirty="0">
                <a:ea typeface="ＭＳ Ｐゴシック" charset="0"/>
                <a:cs typeface="+mn-cs"/>
              </a:rPr>
              <a:t>Prove that mass has been conserved.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dirty="0">
                <a:ea typeface="ＭＳ Ｐゴシック" charset="0"/>
                <a:cs typeface="+mj-cs"/>
              </a:rPr>
              <a:t>Discussion #1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2475" y="1905000"/>
            <a:ext cx="8153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  <a:tab pos="1377950" algn="l"/>
              </a:tabLst>
              <a:defRPr/>
            </a:pPr>
            <a:r>
              <a:rPr lang="en-US" altLang="en-US" sz="2800" dirty="0"/>
              <a:t>	What is true about a limiting reactant?					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tabLst>
                <a:tab pos="914400" algn="l"/>
                <a:tab pos="1377950" algn="l"/>
              </a:tabLst>
              <a:defRPr/>
            </a:pPr>
            <a:r>
              <a:rPr lang="en-US" altLang="en-US" sz="2800" dirty="0"/>
              <a:t>It is always the reactant with the smallest coefficient.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tabLst>
                <a:tab pos="914400" algn="l"/>
                <a:tab pos="1377950" algn="l"/>
              </a:tabLst>
              <a:defRPr/>
            </a:pPr>
            <a:r>
              <a:rPr lang="en-US" altLang="en-US" sz="2800" dirty="0"/>
              <a:t>It is always the reactant that starts with the smallest number of moles.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tabLst>
                <a:tab pos="914400" algn="l"/>
                <a:tab pos="1377950" algn="l"/>
              </a:tabLst>
              <a:defRPr/>
            </a:pPr>
            <a:r>
              <a:rPr lang="en-US" altLang="en-US" sz="2800" dirty="0"/>
              <a:t>It is always the reactant that runs out first.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tabLst>
                <a:tab pos="914400" algn="l"/>
                <a:tab pos="1377950" algn="l"/>
              </a:tabLst>
              <a:defRPr/>
            </a:pPr>
            <a:r>
              <a:rPr lang="en-US" altLang="en-US" sz="2800" dirty="0"/>
              <a:t>It is always the reactant that is remaining after the reaction.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tabLst>
                <a:tab pos="914400" algn="l"/>
                <a:tab pos="1377950" algn="l"/>
              </a:tabLst>
              <a:defRPr/>
            </a:pPr>
            <a:r>
              <a:rPr lang="en-US" altLang="en-US" sz="2800" dirty="0"/>
              <a:t>It is always the reactant that has the largest coefficient.</a:t>
            </a:r>
          </a:p>
        </p:txBody>
      </p:sp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752475" y="4495800"/>
            <a:ext cx="7924800" cy="4572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Limiting reactant</a:t>
            </a:r>
          </a:p>
          <a:p>
            <a:r>
              <a:rPr lang="en-US" dirty="0"/>
              <a:t>Excess reactant</a:t>
            </a:r>
          </a:p>
          <a:p>
            <a:r>
              <a:rPr lang="en-US" dirty="0"/>
              <a:t>Balanced equation</a:t>
            </a:r>
          </a:p>
          <a:p>
            <a:r>
              <a:rPr lang="en-US" dirty="0"/>
              <a:t>Mole ratio</a:t>
            </a:r>
          </a:p>
        </p:txBody>
      </p:sp>
    </p:spTree>
    <p:extLst>
      <p:ext uri="{BB962C8B-B14F-4D97-AF65-F5344CB8AC3E}">
        <p14:creationId xmlns:p14="http://schemas.microsoft.com/office/powerpoint/2010/main" val="310272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dirty="0">
                <a:ea typeface="ＭＳ Ｐゴシック" charset="0"/>
                <a:cs typeface="+mj-cs"/>
              </a:rPr>
              <a:t>Discussion #2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153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  <a:tab pos="1377950" algn="l"/>
              </a:tabLst>
            </a:pPr>
            <a:r>
              <a:rPr lang="en-US" altLang="en-US" sz="2800" dirty="0"/>
              <a:t>	When comparing what you</a:t>
            </a:r>
            <a:r>
              <a:rPr lang="ja-JP" altLang="en-US" sz="2800" dirty="0"/>
              <a:t>’</a:t>
            </a:r>
            <a:r>
              <a:rPr lang="en-US" altLang="ja-JP" sz="2800" dirty="0"/>
              <a:t>re given to a balanced chemical equation, you must be in units of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  <a:tab pos="1377950" algn="l"/>
              </a:tabLst>
            </a:pPr>
            <a:r>
              <a:rPr lang="en-US" altLang="en-US" sz="2800" dirty="0"/>
              <a:t>				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  <a:tab pos="1377950" algn="l"/>
              </a:tabLst>
            </a:pPr>
            <a:r>
              <a:rPr lang="en-US" altLang="en-US" sz="2800" dirty="0"/>
              <a:t>	1)	moles </a:t>
            </a:r>
            <a:endParaRPr lang="en-US" altLang="en-US" sz="2800" baseline="-25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  <a:tab pos="1377950" algn="l"/>
              </a:tabLst>
            </a:pPr>
            <a:r>
              <a:rPr lang="en-US" altLang="en-US" sz="2800" dirty="0"/>
              <a:t>	2)	grams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  <a:tab pos="1377950" algn="l"/>
              </a:tabLst>
            </a:pPr>
            <a:r>
              <a:rPr lang="en-US" altLang="en-US" sz="2800" dirty="0"/>
              <a:t>	3)	molarity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  <a:tab pos="1377950" algn="l"/>
              </a:tabLst>
            </a:pPr>
            <a:r>
              <a:rPr lang="en-US" altLang="en-US" sz="2800" dirty="0"/>
              <a:t>	4)	Any unit can be directly related to a 	balanced chemical equation. </a:t>
            </a:r>
          </a:p>
        </p:txBody>
      </p:sp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914400" y="3505200"/>
            <a:ext cx="1905000" cy="5334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from Tuesday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How many moles of ammonia can be formed if </a:t>
            </a:r>
            <a:r>
              <a:rPr lang="en-US" dirty="0">
                <a:solidFill>
                  <a:srgbClr val="FF0000"/>
                </a:solidFill>
              </a:rPr>
              <a:t>0.50</a:t>
            </a:r>
            <a:r>
              <a:rPr lang="en-US" dirty="0"/>
              <a:t> moles of nitrogen react with sufficient hydrogen?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How many moles of nitrogen are needed when </a:t>
            </a:r>
            <a:r>
              <a:rPr lang="en-US" dirty="0">
                <a:solidFill>
                  <a:srgbClr val="FF0000"/>
                </a:solidFill>
              </a:rPr>
              <a:t>12</a:t>
            </a:r>
            <a:r>
              <a:rPr lang="en-US" dirty="0"/>
              <a:t> moles hydrogen react?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How many moles of excess reactant are leftover when </a:t>
            </a:r>
            <a:r>
              <a:rPr lang="en-US" dirty="0">
                <a:solidFill>
                  <a:srgbClr val="FF0000"/>
                </a:solidFill>
              </a:rPr>
              <a:t>0.50</a:t>
            </a:r>
            <a:r>
              <a:rPr lang="en-US" dirty="0"/>
              <a:t> moles nitrogen react with </a:t>
            </a:r>
            <a:r>
              <a:rPr lang="en-US" dirty="0">
                <a:solidFill>
                  <a:srgbClr val="FF0000"/>
                </a:solidFill>
              </a:rPr>
              <a:t>12</a:t>
            </a:r>
            <a:r>
              <a:rPr lang="en-US" dirty="0"/>
              <a:t> moles hydrogen?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03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dirty="0">
                <a:ea typeface="ＭＳ Ｐゴシック" charset="0"/>
                <a:cs typeface="+mj-cs"/>
              </a:rPr>
              <a:t>Clicker #1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9863" y="2125663"/>
            <a:ext cx="8212137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  <a:tab pos="1377950" algn="l"/>
              </a:tabLst>
            </a:pPr>
            <a:r>
              <a:rPr lang="en-US" altLang="en-US" sz="2000"/>
              <a:t>	Consider the following reaction: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  <a:tab pos="1377950" algn="l"/>
              </a:tabLst>
            </a:pPr>
            <a:r>
              <a:rPr lang="en-US" altLang="en-US" sz="2000"/>
              <a:t>				N</a:t>
            </a:r>
            <a:r>
              <a:rPr lang="en-US" altLang="en-US" sz="2000" baseline="-25000"/>
              <a:t>2</a:t>
            </a:r>
            <a:r>
              <a:rPr lang="en-US" altLang="en-US" sz="2000"/>
              <a:t>(g) + 3H</a:t>
            </a:r>
            <a:r>
              <a:rPr lang="en-US" altLang="en-US" sz="2000" baseline="-25000"/>
              <a:t>2</a:t>
            </a:r>
            <a:r>
              <a:rPr lang="en-US" altLang="en-US" sz="2000"/>
              <a:t>(g) </a:t>
            </a:r>
            <a:r>
              <a:rPr lang="en-US" altLang="en-US" sz="2000">
                <a:cs typeface="Arial" panose="020B0604020202020204" pitchFamily="34" charset="0"/>
              </a:rPr>
              <a:t>→ 2NH</a:t>
            </a:r>
            <a:r>
              <a:rPr lang="en-US" altLang="en-US" sz="2000" baseline="-25000">
                <a:cs typeface="Arial" panose="020B0604020202020204" pitchFamily="34" charset="0"/>
              </a:rPr>
              <a:t>3</a:t>
            </a:r>
            <a:r>
              <a:rPr lang="en-US" altLang="en-US" sz="2000"/>
              <a:t>(g)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  <a:tab pos="1377950" algn="l"/>
              </a:tabLst>
            </a:pPr>
            <a:r>
              <a:rPr lang="en-US" altLang="en-US" sz="2000">
                <a:cs typeface="Arial" panose="020B0604020202020204" pitchFamily="34" charset="0"/>
              </a:rPr>
              <a:t>	The image to the right shows substances present in the reaction container before the reaction.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  <a:tab pos="1377950" algn="l"/>
              </a:tabLst>
            </a:pPr>
            <a:r>
              <a:rPr lang="en-US" altLang="en-US" sz="2000"/>
              <a:t>	What is present in the container after the reaction?  Assume each particle represents 1 mole.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  <a:tab pos="1377950" algn="l"/>
              </a:tabLst>
            </a:pPr>
            <a:endParaRPr lang="en-US" altLang="en-US" sz="20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  <a:tab pos="1377950" algn="l"/>
              </a:tabLst>
            </a:pPr>
            <a:r>
              <a:rPr lang="en-US" altLang="en-US" sz="2000"/>
              <a:t>	A)	2 moles NH</a:t>
            </a:r>
            <a:r>
              <a:rPr lang="en-US" altLang="en-US" sz="2000" baseline="-25000"/>
              <a:t>3</a:t>
            </a:r>
            <a:r>
              <a:rPr lang="en-US" altLang="en-US" sz="2000"/>
              <a:t>, 1 mole N</a:t>
            </a:r>
            <a:r>
              <a:rPr lang="en-US" altLang="en-US" sz="2000" baseline="-25000"/>
              <a:t>2</a:t>
            </a:r>
            <a:r>
              <a:rPr lang="en-US" altLang="en-US" sz="2000"/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  <a:tab pos="1377950" algn="l"/>
              </a:tabLst>
            </a:pPr>
            <a:r>
              <a:rPr lang="en-US" altLang="en-US" sz="2000"/>
              <a:t>	B)	4 moles NH</a:t>
            </a:r>
            <a:r>
              <a:rPr lang="en-US" altLang="en-US" sz="2000" baseline="-25000"/>
              <a:t>3</a:t>
            </a:r>
            <a:r>
              <a:rPr lang="en-US" altLang="en-US" sz="2000"/>
              <a:t>, 1 mole N</a:t>
            </a:r>
            <a:r>
              <a:rPr lang="en-US" altLang="en-US" sz="2000" baseline="-25000"/>
              <a:t>2</a:t>
            </a:r>
            <a:r>
              <a:rPr lang="en-US" altLang="en-US" sz="2000"/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  <a:tab pos="1377950" algn="l"/>
              </a:tabLst>
            </a:pPr>
            <a:r>
              <a:rPr lang="en-US" altLang="en-US" sz="2000"/>
              <a:t>	C)	2 moles NH</a:t>
            </a:r>
            <a:r>
              <a:rPr lang="en-US" altLang="en-US" sz="2000" baseline="-25000"/>
              <a:t>3</a:t>
            </a:r>
            <a:r>
              <a:rPr lang="en-US" altLang="en-US" sz="2000"/>
              <a:t>, 3 moles H</a:t>
            </a:r>
            <a:r>
              <a:rPr lang="en-US" altLang="en-US" sz="2000" baseline="-25000"/>
              <a:t>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  <a:tab pos="1377950" algn="l"/>
              </a:tabLst>
            </a:pPr>
            <a:r>
              <a:rPr lang="en-US" altLang="en-US" sz="2000" baseline="-25000"/>
              <a:t>	</a:t>
            </a:r>
            <a:r>
              <a:rPr lang="en-US" altLang="en-US" sz="2000"/>
              <a:t>D) 	4 moles NH</a:t>
            </a:r>
            <a:r>
              <a:rPr lang="en-US" altLang="en-US" sz="2000" baseline="-25000"/>
              <a:t>3</a:t>
            </a:r>
            <a:r>
              <a:rPr lang="en-US" altLang="en-US" sz="2000"/>
              <a:t>, 3 moles H</a:t>
            </a:r>
            <a:r>
              <a:rPr lang="en-US" altLang="en-US" sz="2000" baseline="-25000"/>
              <a:t>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  <a:tab pos="1377950" algn="l"/>
              </a:tabLst>
            </a:pPr>
            <a:r>
              <a:rPr lang="en-US" altLang="en-US" sz="2000"/>
              <a:t>	D)	4 moles NH</a:t>
            </a:r>
            <a:r>
              <a:rPr lang="en-US" altLang="en-US" sz="2000" baseline="-25000"/>
              <a:t>3 </a:t>
            </a:r>
            <a:r>
              <a:rPr lang="en-US" altLang="en-US" sz="2000"/>
              <a:t>only</a:t>
            </a:r>
            <a:endParaRPr lang="en-US" altLang="en-US" sz="2000" baseline="-25000"/>
          </a:p>
        </p:txBody>
      </p:sp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577850" y="4648200"/>
            <a:ext cx="3352800" cy="3810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pic>
        <p:nvPicPr>
          <p:cNvPr id="8197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150" y="3695700"/>
            <a:ext cx="36068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>
            <a:spLocks noChangeArrowheads="1"/>
          </p:cNvSpPr>
          <p:nvPr/>
        </p:nvSpPr>
        <p:spPr bwMode="auto">
          <a:xfrm>
            <a:off x="4495800" y="3733800"/>
            <a:ext cx="1371600" cy="1066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572000" y="4838700"/>
            <a:ext cx="1905000" cy="1257300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2" grpId="0" animBg="1"/>
      <p:bldP spid="2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Iodine Clock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32463747"/>
              </p:ext>
            </p:extLst>
          </p:nvPr>
        </p:nvGraphicFramePr>
        <p:xfrm>
          <a:off x="685800" y="2209800"/>
          <a:ext cx="7845425" cy="264921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89562">
                  <a:extLst>
                    <a:ext uri="{9D8B030D-6E8A-4147-A177-3AD203B41FA5}">
                      <a16:colId xmlns:a16="http://schemas.microsoft.com/office/drawing/2014/main" val="75809197"/>
                    </a:ext>
                  </a:extLst>
                </a:gridCol>
                <a:gridCol w="2051579">
                  <a:extLst>
                    <a:ext uri="{9D8B030D-6E8A-4147-A177-3AD203B41FA5}">
                      <a16:colId xmlns:a16="http://schemas.microsoft.com/office/drawing/2014/main" val="383563043"/>
                    </a:ext>
                  </a:extLst>
                </a:gridCol>
                <a:gridCol w="2051579">
                  <a:extLst>
                    <a:ext uri="{9D8B030D-6E8A-4147-A177-3AD203B41FA5}">
                      <a16:colId xmlns:a16="http://schemas.microsoft.com/office/drawing/2014/main" val="3944150549"/>
                    </a:ext>
                  </a:extLst>
                </a:gridCol>
                <a:gridCol w="2552705">
                  <a:extLst>
                    <a:ext uri="{9D8B030D-6E8A-4147-A177-3AD203B41FA5}">
                      <a16:colId xmlns:a16="http://schemas.microsoft.com/office/drawing/2014/main" val="3599619886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325"/>
                        </a:spcBef>
                        <a:spcAft>
                          <a:spcPts val="190"/>
                        </a:spcAft>
                      </a:pPr>
                      <a:r>
                        <a:rPr lang="en-US" sz="3200" b="1">
                          <a:effectLst/>
                        </a:rPr>
                        <a:t>Trial</a:t>
                      </a:r>
                      <a:endParaRPr lang="en-US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724" marR="31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325"/>
                        </a:spcBef>
                        <a:spcAft>
                          <a:spcPts val="190"/>
                        </a:spcAft>
                      </a:pPr>
                      <a:r>
                        <a:rPr lang="en-US" sz="3200" b="1">
                          <a:effectLst/>
                        </a:rPr>
                        <a:t>Volume A</a:t>
                      </a:r>
                      <a:endParaRPr lang="en-US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724" marR="31724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325"/>
                        </a:spcBef>
                        <a:spcAft>
                          <a:spcPts val="190"/>
                        </a:spcAft>
                      </a:pPr>
                      <a:r>
                        <a:rPr lang="en-US" sz="3200" b="1" dirty="0">
                          <a:effectLst/>
                        </a:rPr>
                        <a:t>Volume B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724" marR="31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325"/>
                        </a:spcBef>
                        <a:spcAft>
                          <a:spcPts val="190"/>
                        </a:spcAft>
                      </a:pPr>
                      <a:r>
                        <a:rPr lang="en-US" sz="3200" b="1" dirty="0">
                          <a:effectLst/>
                        </a:rPr>
                        <a:t>Volume H</a:t>
                      </a:r>
                      <a:r>
                        <a:rPr lang="en-US" sz="3200" b="1" baseline="-25000" dirty="0">
                          <a:effectLst/>
                        </a:rPr>
                        <a:t>2</a:t>
                      </a:r>
                      <a:r>
                        <a:rPr lang="en-US" sz="3200" b="1" dirty="0">
                          <a:effectLst/>
                        </a:rPr>
                        <a:t>O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724" marR="31724" marT="0" marB="0"/>
                </a:tc>
                <a:extLst>
                  <a:ext uri="{0D108BD9-81ED-4DB2-BD59-A6C34878D82A}">
                    <a16:rowId xmlns:a16="http://schemas.microsoft.com/office/drawing/2014/main" val="1293742155"/>
                  </a:ext>
                </a:extLst>
              </a:tr>
              <a:tr h="6544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325"/>
                        </a:spcBef>
                        <a:spcAft>
                          <a:spcPts val="190"/>
                        </a:spcAft>
                      </a:pPr>
                      <a:r>
                        <a:rPr lang="en-US" sz="3200" baseline="-25000">
                          <a:effectLst/>
                        </a:rPr>
                        <a:t>I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724" marR="31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325"/>
                        </a:spcBef>
                        <a:spcAft>
                          <a:spcPts val="190"/>
                        </a:spcAft>
                      </a:pPr>
                      <a:r>
                        <a:rPr lang="en-US" sz="3200" baseline="-25000" dirty="0">
                          <a:effectLst/>
                        </a:rPr>
                        <a:t>50 mL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724" marR="31724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325"/>
                        </a:spcBef>
                        <a:spcAft>
                          <a:spcPts val="190"/>
                        </a:spcAft>
                      </a:pPr>
                      <a:r>
                        <a:rPr lang="en-US" sz="3200" baseline="-25000" dirty="0">
                          <a:effectLst/>
                        </a:rPr>
                        <a:t>80 mL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724" marR="31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325"/>
                        </a:spcBef>
                        <a:spcAft>
                          <a:spcPts val="190"/>
                        </a:spcAft>
                      </a:pPr>
                      <a:r>
                        <a:rPr lang="en-US" sz="3200" baseline="-25000" dirty="0">
                          <a:effectLst/>
                        </a:rPr>
                        <a:t>150 mL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724" marR="31724" marT="0" marB="0"/>
                </a:tc>
                <a:extLst>
                  <a:ext uri="{0D108BD9-81ED-4DB2-BD59-A6C34878D82A}">
                    <a16:rowId xmlns:a16="http://schemas.microsoft.com/office/drawing/2014/main" val="2724471357"/>
                  </a:ext>
                </a:extLst>
              </a:tr>
              <a:tr h="6544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325"/>
                        </a:spcBef>
                        <a:spcAft>
                          <a:spcPts val="190"/>
                        </a:spcAft>
                      </a:pPr>
                      <a:r>
                        <a:rPr lang="en-US" sz="3200" baseline="-25000">
                          <a:effectLst/>
                        </a:rPr>
                        <a:t>II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724" marR="31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325"/>
                        </a:spcBef>
                        <a:spcAft>
                          <a:spcPts val="190"/>
                        </a:spcAft>
                      </a:pPr>
                      <a:r>
                        <a:rPr lang="en-US" sz="3200" baseline="-25000" dirty="0">
                          <a:effectLst/>
                        </a:rPr>
                        <a:t>100 mL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724" marR="31724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325"/>
                        </a:spcBef>
                        <a:spcAft>
                          <a:spcPts val="190"/>
                        </a:spcAft>
                      </a:pPr>
                      <a:r>
                        <a:rPr lang="en-US" sz="3200" baseline="-25000" dirty="0">
                          <a:effectLst/>
                        </a:rPr>
                        <a:t>80 mL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724" marR="31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325"/>
                        </a:spcBef>
                        <a:spcAft>
                          <a:spcPts val="190"/>
                        </a:spcAft>
                      </a:pPr>
                      <a:r>
                        <a:rPr lang="en-US" sz="3200" baseline="-25000" dirty="0">
                          <a:effectLst/>
                        </a:rPr>
                        <a:t>100 mL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724" marR="31724" marT="0" marB="0"/>
                </a:tc>
                <a:extLst>
                  <a:ext uri="{0D108BD9-81ED-4DB2-BD59-A6C34878D82A}">
                    <a16:rowId xmlns:a16="http://schemas.microsoft.com/office/drawing/2014/main" val="3248625576"/>
                  </a:ext>
                </a:extLst>
              </a:tr>
              <a:tr h="6544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325"/>
                        </a:spcBef>
                        <a:spcAft>
                          <a:spcPts val="190"/>
                        </a:spcAft>
                      </a:pPr>
                      <a:r>
                        <a:rPr lang="en-US" sz="3200" baseline="-25000">
                          <a:effectLst/>
                        </a:rPr>
                        <a:t>III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724" marR="31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325"/>
                        </a:spcBef>
                        <a:spcAft>
                          <a:spcPts val="190"/>
                        </a:spcAft>
                      </a:pPr>
                      <a:r>
                        <a:rPr lang="en-US" sz="3200" baseline="-25000" dirty="0">
                          <a:effectLst/>
                        </a:rPr>
                        <a:t>25 mL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724" marR="31724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325"/>
                        </a:spcBef>
                        <a:spcAft>
                          <a:spcPts val="190"/>
                        </a:spcAft>
                      </a:pPr>
                      <a:r>
                        <a:rPr lang="en-US" sz="3200" baseline="-25000" dirty="0">
                          <a:effectLst/>
                        </a:rPr>
                        <a:t>80 mL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724" marR="3172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325"/>
                        </a:spcBef>
                        <a:spcAft>
                          <a:spcPts val="190"/>
                        </a:spcAft>
                      </a:pPr>
                      <a:r>
                        <a:rPr lang="en-US" sz="3200" baseline="-25000" dirty="0">
                          <a:effectLst/>
                        </a:rPr>
                        <a:t>175 mL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724" marR="31724" marT="0" marB="0"/>
                </a:tc>
                <a:extLst>
                  <a:ext uri="{0D108BD9-81ED-4DB2-BD59-A6C34878D82A}">
                    <a16:rowId xmlns:a16="http://schemas.microsoft.com/office/drawing/2014/main" val="1346676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268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ea typeface="ＭＳ Ｐゴシック" charset="0"/>
                <a:cs typeface="+mj-cs"/>
              </a:rPr>
              <a:t>Balloon #1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4958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ea typeface="ＭＳ Ｐゴシック" charset="0"/>
                <a:cs typeface="+mn-cs"/>
              </a:rPr>
              <a:t>Assume you have 0.608 g Mg and 0.100 </a:t>
            </a:r>
            <a:r>
              <a:rPr lang="en-US" dirty="0" err="1">
                <a:ea typeface="ＭＳ Ｐゴシック" charset="0"/>
                <a:cs typeface="+mn-cs"/>
              </a:rPr>
              <a:t>mol</a:t>
            </a:r>
            <a:r>
              <a:rPr lang="en-US" dirty="0">
                <a:ea typeface="ＭＳ Ｐゴシック" charset="0"/>
                <a:cs typeface="+mn-cs"/>
              </a:rPr>
              <a:t> </a:t>
            </a:r>
            <a:r>
              <a:rPr lang="en-US" dirty="0" err="1">
                <a:ea typeface="ＭＳ Ｐゴシック" charset="0"/>
                <a:cs typeface="+mn-cs"/>
              </a:rPr>
              <a:t>HCl</a:t>
            </a:r>
            <a:r>
              <a:rPr lang="en-US" dirty="0">
                <a:ea typeface="ＭＳ Ｐゴシック" charset="0"/>
                <a:cs typeface="+mn-cs"/>
              </a:rPr>
              <a:t> in the balloon over flask 1.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dirty="0">
                <a:ea typeface="ＭＳ Ｐゴシック" charset="0"/>
                <a:cs typeface="+mn-cs"/>
              </a:rPr>
              <a:t>Identify the limiting reactant and use it to determine the number of moles of H</a:t>
            </a:r>
            <a:r>
              <a:rPr lang="en-US" baseline="-25000" dirty="0">
                <a:ea typeface="ＭＳ Ｐゴシック" charset="0"/>
                <a:cs typeface="+mn-cs"/>
              </a:rPr>
              <a:t>2</a:t>
            </a:r>
            <a:r>
              <a:rPr lang="en-US" dirty="0">
                <a:ea typeface="ＭＳ Ｐゴシック" charset="0"/>
                <a:cs typeface="+mn-cs"/>
              </a:rPr>
              <a:t> produced.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dirty="0">
                <a:ea typeface="ＭＳ Ｐゴシック" charset="0"/>
                <a:cs typeface="+mn-cs"/>
              </a:rPr>
              <a:t>Determine the number of moles of excess reactant leftover.</a:t>
            </a:r>
          </a:p>
        </p:txBody>
      </p:sp>
    </p:spTree>
    <p:extLst>
      <p:ext uri="{BB962C8B-B14F-4D97-AF65-F5344CB8AC3E}">
        <p14:creationId xmlns:p14="http://schemas.microsoft.com/office/powerpoint/2010/main" val="2594679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ea typeface="ＭＳ Ｐゴシック" charset="0"/>
                <a:cs typeface="+mj-cs"/>
              </a:rPr>
              <a:t>Clicker #2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999" y="1981200"/>
            <a:ext cx="8562975" cy="44958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dirty="0">
              <a:ea typeface="ＭＳ Ｐゴシック" charset="0"/>
              <a:cs typeface="+mn-cs"/>
            </a:endParaRPr>
          </a:p>
          <a:p>
            <a:pPr marL="0" indent="0" eaLnBrk="1" hangingPunct="1">
              <a:buNone/>
              <a:defRPr/>
            </a:pPr>
            <a:endParaRPr lang="en-US" sz="2400" dirty="0">
              <a:ea typeface="ＭＳ Ｐゴシック" charset="0"/>
              <a:cs typeface="+mn-cs"/>
            </a:endParaRPr>
          </a:p>
          <a:p>
            <a:pPr marL="742950" indent="-742950" eaLnBrk="1" hangingPunct="1">
              <a:buFont typeface="+mj-lt"/>
              <a:buAutoNum type="arabicPeriod"/>
              <a:defRPr/>
            </a:pPr>
            <a:endParaRPr lang="en-US" sz="2400" dirty="0">
              <a:ea typeface="ＭＳ Ｐゴシック" charset="0"/>
              <a:cs typeface="+mn-cs"/>
            </a:endParaRPr>
          </a:p>
          <a:p>
            <a:pPr marL="0" indent="0" eaLnBrk="1" hangingPunct="1">
              <a:buNone/>
              <a:defRPr/>
            </a:pPr>
            <a:endParaRPr lang="en-US" sz="2400" dirty="0">
              <a:ea typeface="ＭＳ Ｐゴシック" charset="0"/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sz="2400" dirty="0">
                <a:ea typeface="ＭＳ Ｐゴシック" charset="0"/>
                <a:cs typeface="+mn-cs"/>
              </a:rPr>
              <a:t>Which balloon should be biggest? (Which produces the most H</a:t>
            </a:r>
            <a:r>
              <a:rPr lang="en-US" sz="2400" baseline="-25000" dirty="0">
                <a:ea typeface="ＭＳ Ｐゴシック" charset="0"/>
                <a:cs typeface="+mn-cs"/>
              </a:rPr>
              <a:t>2</a:t>
            </a:r>
            <a:r>
              <a:rPr lang="en-US" sz="2400" dirty="0">
                <a:ea typeface="ＭＳ Ｐゴシック" charset="0"/>
                <a:cs typeface="+mn-cs"/>
              </a:rPr>
              <a:t> gas?)</a:t>
            </a:r>
          </a:p>
          <a:p>
            <a:pPr marL="457200" indent="-457200" eaLnBrk="1" hangingPunct="1">
              <a:buAutoNum type="alphaLcPeriod"/>
              <a:defRPr/>
            </a:pPr>
            <a:r>
              <a:rPr lang="en-US" sz="2400" dirty="0">
                <a:ea typeface="ＭＳ Ｐゴシック" charset="0"/>
                <a:cs typeface="+mn-cs"/>
              </a:rPr>
              <a:t>Balloon 1</a:t>
            </a:r>
          </a:p>
          <a:p>
            <a:pPr marL="457200" indent="-457200" eaLnBrk="1" hangingPunct="1">
              <a:buAutoNum type="alphaLcPeriod"/>
              <a:defRPr/>
            </a:pPr>
            <a:r>
              <a:rPr lang="en-US" sz="2400" dirty="0">
                <a:ea typeface="ＭＳ Ｐゴシック" charset="0"/>
                <a:cs typeface="+mn-cs"/>
              </a:rPr>
              <a:t>Balloon 2</a:t>
            </a:r>
          </a:p>
          <a:p>
            <a:pPr marL="457200" indent="-457200" eaLnBrk="1" hangingPunct="1">
              <a:buAutoNum type="alphaLcPeriod"/>
              <a:defRPr/>
            </a:pPr>
            <a:r>
              <a:rPr lang="en-US" sz="2400" dirty="0">
                <a:ea typeface="ＭＳ Ｐゴシック" charset="0"/>
                <a:cs typeface="+mn-cs"/>
              </a:rPr>
              <a:t>Balloon 3</a:t>
            </a:r>
          </a:p>
          <a:p>
            <a:pPr marL="457200" indent="-457200" eaLnBrk="1" hangingPunct="1">
              <a:buAutoNum type="alphaLcPeriod"/>
              <a:defRPr/>
            </a:pPr>
            <a:r>
              <a:rPr lang="en-US" sz="2400" dirty="0">
                <a:ea typeface="ＭＳ Ｐゴシック" charset="0"/>
                <a:cs typeface="+mn-cs"/>
              </a:rPr>
              <a:t>Both balloons 2 and 3</a:t>
            </a:r>
          </a:p>
          <a:p>
            <a:pPr marL="457200" indent="-457200" eaLnBrk="1" hangingPunct="1">
              <a:buAutoNum type="alphaLcPeriod"/>
              <a:defRPr/>
            </a:pPr>
            <a:r>
              <a:rPr lang="en-US" sz="2400" dirty="0">
                <a:ea typeface="ＭＳ Ｐゴシック" charset="0"/>
                <a:cs typeface="+mn-cs"/>
              </a:rPr>
              <a:t>All three balloons are the same size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274582"/>
              </p:ext>
            </p:extLst>
          </p:nvPr>
        </p:nvGraphicFramePr>
        <p:xfrm>
          <a:off x="1524000" y="2133600"/>
          <a:ext cx="5943600" cy="16129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3872821776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857415393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Balloon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Balloon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106869"/>
                  </a:ext>
                </a:extLst>
              </a:tr>
              <a:tr h="11557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1.22</a:t>
                      </a:r>
                      <a:r>
                        <a:rPr lang="en-US" sz="2400" baseline="0" dirty="0"/>
                        <a:t> g Mg reacts with 0.100 </a:t>
                      </a:r>
                      <a:r>
                        <a:rPr lang="en-US" sz="2400" baseline="0" dirty="0" err="1"/>
                        <a:t>mol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HCl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2.41</a:t>
                      </a:r>
                      <a:r>
                        <a:rPr lang="en-US" sz="2400" baseline="0" dirty="0"/>
                        <a:t> g Mg reacts with 0.100 </a:t>
                      </a:r>
                      <a:r>
                        <a:rPr lang="en-US" sz="2400" baseline="0" dirty="0" err="1"/>
                        <a:t>mol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HCl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250157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57752" y="6019800"/>
            <a:ext cx="3604648" cy="4572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5938</TotalTime>
  <Words>639</Words>
  <Application>Microsoft Office PowerPoint</Application>
  <PresentationFormat>On-screen Show (4:3)</PresentationFormat>
  <Paragraphs>95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Tahoma</vt:lpstr>
      <vt:lpstr>Times New Roman</vt:lpstr>
      <vt:lpstr>Wingdings</vt:lpstr>
      <vt:lpstr>Blends</vt:lpstr>
      <vt:lpstr>Announcements</vt:lpstr>
      <vt:lpstr>Discussion #1</vt:lpstr>
      <vt:lpstr>Key Terms</vt:lpstr>
      <vt:lpstr>Discussion #2</vt:lpstr>
      <vt:lpstr>Review from Tuesday</vt:lpstr>
      <vt:lpstr>Clicker #1</vt:lpstr>
      <vt:lpstr>Iodine Clock</vt:lpstr>
      <vt:lpstr>Balloon #1</vt:lpstr>
      <vt:lpstr>Clicker #2</vt:lpstr>
      <vt:lpstr>Example #2</vt:lpstr>
      <vt:lpstr>Clicker #3</vt:lpstr>
      <vt:lpstr>Example #2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 100</dc:title>
  <dc:creator>Don Decoste</dc:creator>
  <cp:lastModifiedBy>McCarren, Elise Marie</cp:lastModifiedBy>
  <cp:revision>242</cp:revision>
  <cp:lastPrinted>1601-01-01T00:00:00Z</cp:lastPrinted>
  <dcterms:created xsi:type="dcterms:W3CDTF">2001-08-23T14:48:38Z</dcterms:created>
  <dcterms:modified xsi:type="dcterms:W3CDTF">2020-02-21T20:30:12Z</dcterms:modified>
</cp:coreProperties>
</file>