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1"/>
  </p:handoutMasterIdLst>
  <p:sldIdLst>
    <p:sldId id="256" r:id="rId2"/>
    <p:sldId id="258" r:id="rId3"/>
    <p:sldId id="301" r:id="rId4"/>
    <p:sldId id="259" r:id="rId5"/>
    <p:sldId id="260" r:id="rId6"/>
    <p:sldId id="261" r:id="rId7"/>
    <p:sldId id="262" r:id="rId8"/>
    <p:sldId id="263" r:id="rId9"/>
    <p:sldId id="302" r:id="rId10"/>
    <p:sldId id="304" r:id="rId11"/>
    <p:sldId id="282" r:id="rId12"/>
    <p:sldId id="265" r:id="rId13"/>
    <p:sldId id="303" r:id="rId14"/>
    <p:sldId id="305" r:id="rId15"/>
    <p:sldId id="272" r:id="rId16"/>
    <p:sldId id="266" r:id="rId17"/>
    <p:sldId id="288" r:id="rId18"/>
    <p:sldId id="289" r:id="rId19"/>
    <p:sldId id="273" r:id="rId20"/>
    <p:sldId id="291" r:id="rId21"/>
    <p:sldId id="275" r:id="rId22"/>
    <p:sldId id="284" r:id="rId23"/>
    <p:sldId id="276" r:id="rId24"/>
    <p:sldId id="306" r:id="rId25"/>
    <p:sldId id="307" r:id="rId26"/>
    <p:sldId id="309" r:id="rId27"/>
    <p:sldId id="310" r:id="rId28"/>
    <p:sldId id="311" r:id="rId29"/>
    <p:sldId id="295" r:id="rId30"/>
    <p:sldId id="299" r:id="rId31"/>
    <p:sldId id="277" r:id="rId32"/>
    <p:sldId id="278" r:id="rId33"/>
    <p:sldId id="296" r:id="rId34"/>
    <p:sldId id="279" r:id="rId35"/>
    <p:sldId id="292" r:id="rId36"/>
    <p:sldId id="293" r:id="rId37"/>
    <p:sldId id="294" r:id="rId38"/>
    <p:sldId id="297" r:id="rId39"/>
    <p:sldId id="298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45" autoAdjust="0"/>
    <p:restoredTop sz="94660"/>
  </p:normalViewPr>
  <p:slideViewPr>
    <p:cSldViewPr>
      <p:cViewPr varScale="1">
        <p:scale>
          <a:sx n="86" d="100"/>
          <a:sy n="86" d="100"/>
        </p:scale>
        <p:origin x="924" y="4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2DD323-3304-455E-8116-2578F8006A10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415DD9-5C01-4CF6-8ACE-EDC041AD30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62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09E21F-1C40-458D-9054-B08E719664A9}" type="datetimeFigureOut">
              <a:rPr lang="en-US" smtClean="0"/>
              <a:pPr/>
              <a:t>6/25/2025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11265-7305-4DE2-B0BF-D04EE8A86D4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Titrations 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Titration Definitions (p. 100)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/>
              <a:t>Titrant</a:t>
            </a:r>
            <a:r>
              <a:rPr lang="en-US" dirty="0"/>
              <a:t> –	substance in </a:t>
            </a:r>
            <a:r>
              <a:rPr lang="en-US" dirty="0" err="1"/>
              <a:t>buret</a:t>
            </a:r>
            <a:r>
              <a:rPr lang="en-US" dirty="0"/>
              <a:t> that is added in controlled amounts;  always a strong acid or a strong base.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b="1" u="sng" dirty="0"/>
              <a:t>Neutralization reaction</a:t>
            </a:r>
            <a:r>
              <a:rPr lang="en-US" dirty="0"/>
              <a:t> –	reaction between beaker contents and the </a:t>
            </a:r>
            <a:r>
              <a:rPr lang="en-US" dirty="0" err="1"/>
              <a:t>titrant</a:t>
            </a:r>
            <a:r>
              <a:rPr lang="en-US" dirty="0"/>
              <a:t>;  always assumed to go to </a:t>
            </a:r>
            <a:r>
              <a:rPr lang="en-US" dirty="0">
                <a:solidFill>
                  <a:srgbClr val="FF0000"/>
                </a:solidFill>
              </a:rPr>
              <a:t>completion</a:t>
            </a:r>
            <a:r>
              <a:rPr lang="en-US" dirty="0"/>
              <a:t> because a strong acid and/or strong base is reacted.</a:t>
            </a: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09809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Neutralization Reactions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/>
              <a:t>1. Strong acid (like </a:t>
            </a:r>
            <a:r>
              <a:rPr lang="en-US" dirty="0" err="1"/>
              <a:t>HCl</a:t>
            </a:r>
            <a:r>
              <a:rPr lang="en-US" dirty="0"/>
              <a:t>) titrated by a strong base (like KOH):  </a:t>
            </a:r>
            <a:r>
              <a:rPr lang="en-US" dirty="0">
                <a:solidFill>
                  <a:srgbClr val="FF0000"/>
                </a:solidFill>
              </a:rPr>
              <a:t>H</a:t>
            </a:r>
            <a:r>
              <a:rPr lang="en-US" baseline="30000" dirty="0">
                <a:solidFill>
                  <a:srgbClr val="FF0000"/>
                </a:solidFill>
              </a:rPr>
              <a:t>+</a:t>
            </a:r>
            <a:r>
              <a:rPr lang="en-US" dirty="0">
                <a:solidFill>
                  <a:srgbClr val="FF0000"/>
                </a:solidFill>
              </a:rPr>
              <a:t>  +  OH</a:t>
            </a:r>
            <a:r>
              <a:rPr lang="en-US" baseline="30000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→  H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O </a:t>
            </a:r>
          </a:p>
          <a:p>
            <a:pPr>
              <a:buNone/>
            </a:pPr>
            <a:r>
              <a:rPr lang="en-US" dirty="0"/>
              <a:t>2. Strong base [like Ca(OH)</a:t>
            </a:r>
            <a:r>
              <a:rPr lang="en-US" baseline="-25000" dirty="0"/>
              <a:t>2</a:t>
            </a:r>
            <a:r>
              <a:rPr lang="en-US" dirty="0"/>
              <a:t>] titrated by a strong acid (like HNO</a:t>
            </a:r>
            <a:r>
              <a:rPr lang="en-US" baseline="-25000" dirty="0"/>
              <a:t>3</a:t>
            </a:r>
            <a:r>
              <a:rPr lang="en-US" dirty="0"/>
              <a:t>):  </a:t>
            </a:r>
            <a:r>
              <a:rPr lang="en-US" dirty="0">
                <a:solidFill>
                  <a:srgbClr val="FF0000"/>
                </a:solidFill>
              </a:rPr>
              <a:t>OH</a:t>
            </a:r>
            <a:r>
              <a:rPr lang="en-US" baseline="30000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 +  H</a:t>
            </a:r>
            <a:r>
              <a:rPr lang="en-US" baseline="30000" dirty="0">
                <a:solidFill>
                  <a:srgbClr val="FF0000"/>
                </a:solidFill>
              </a:rPr>
              <a:t>+</a:t>
            </a:r>
            <a:r>
              <a:rPr lang="en-US" dirty="0">
                <a:solidFill>
                  <a:srgbClr val="FF0000"/>
                </a:solidFill>
              </a:rPr>
              <a:t> →  H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O  </a:t>
            </a:r>
          </a:p>
          <a:p>
            <a:pPr>
              <a:buNone/>
            </a:pPr>
            <a:r>
              <a:rPr lang="en-US" dirty="0"/>
              <a:t>3. Weak acid (like HC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, K</a:t>
            </a:r>
            <a:r>
              <a:rPr lang="en-US" baseline="-25000" dirty="0"/>
              <a:t>a</a:t>
            </a:r>
            <a:r>
              <a:rPr lang="en-US" dirty="0"/>
              <a:t> = 1.8 x 10</a:t>
            </a:r>
            <a:r>
              <a:rPr lang="en-US" baseline="30000" dirty="0"/>
              <a:t>-5</a:t>
            </a:r>
            <a:r>
              <a:rPr lang="en-US" dirty="0"/>
              <a:t>) titrated by a strong base (like </a:t>
            </a:r>
            <a:r>
              <a:rPr lang="en-US" dirty="0" err="1"/>
              <a:t>NaOH</a:t>
            </a:r>
            <a:r>
              <a:rPr lang="en-US" dirty="0"/>
              <a:t>):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HC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H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 +  OH</a:t>
            </a:r>
            <a:r>
              <a:rPr lang="en-US" baseline="30000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→  C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H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baseline="30000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  +  H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O</a:t>
            </a:r>
          </a:p>
          <a:p>
            <a:pPr>
              <a:buNone/>
            </a:pPr>
            <a:r>
              <a:rPr lang="en-US" dirty="0"/>
              <a:t>4. Weak base (like 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NH</a:t>
            </a:r>
            <a:r>
              <a:rPr lang="en-US" baseline="-25000" dirty="0"/>
              <a:t>2</a:t>
            </a:r>
            <a:r>
              <a:rPr lang="en-US" dirty="0"/>
              <a:t>, K</a:t>
            </a:r>
            <a:r>
              <a:rPr lang="en-US" baseline="-25000" dirty="0"/>
              <a:t>b</a:t>
            </a:r>
            <a:r>
              <a:rPr lang="en-US" dirty="0"/>
              <a:t> = 3.8 x 10</a:t>
            </a:r>
            <a:r>
              <a:rPr lang="en-US" baseline="30000" dirty="0"/>
              <a:t>-10</a:t>
            </a:r>
            <a:r>
              <a:rPr lang="en-US" dirty="0"/>
              <a:t>) by a strong acid (like HI):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C</a:t>
            </a:r>
            <a:r>
              <a:rPr lang="en-US" baseline="-25000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rgbClr val="FF0000"/>
                </a:solidFill>
              </a:rPr>
              <a:t>H</a:t>
            </a:r>
            <a:r>
              <a:rPr lang="en-US" baseline="-25000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rgbClr val="FF0000"/>
                </a:solidFill>
              </a:rPr>
              <a:t>NH</a:t>
            </a:r>
            <a:r>
              <a:rPr lang="en-US" baseline="-25000" dirty="0">
                <a:solidFill>
                  <a:srgbClr val="FF0000"/>
                </a:solidFill>
              </a:rPr>
              <a:t>2</a:t>
            </a:r>
            <a:r>
              <a:rPr lang="en-US" dirty="0">
                <a:solidFill>
                  <a:srgbClr val="FF0000"/>
                </a:solidFill>
              </a:rPr>
              <a:t>  +  H</a:t>
            </a:r>
            <a:r>
              <a:rPr lang="en-US" baseline="30000" dirty="0">
                <a:solidFill>
                  <a:srgbClr val="FF0000"/>
                </a:solidFill>
              </a:rPr>
              <a:t>+</a:t>
            </a:r>
            <a:r>
              <a:rPr lang="en-US" dirty="0">
                <a:solidFill>
                  <a:srgbClr val="FF0000"/>
                </a:solidFill>
              </a:rPr>
              <a:t> →  C</a:t>
            </a:r>
            <a:r>
              <a:rPr lang="en-US" baseline="-25000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rgbClr val="FF0000"/>
                </a:solidFill>
              </a:rPr>
              <a:t>H</a:t>
            </a:r>
            <a:r>
              <a:rPr lang="en-US" baseline="-25000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rgbClr val="FF0000"/>
                </a:solidFill>
              </a:rPr>
              <a:t>NH</a:t>
            </a:r>
            <a:r>
              <a:rPr lang="en-US" baseline="-25000" dirty="0">
                <a:solidFill>
                  <a:srgbClr val="FF0000"/>
                </a:solidFill>
              </a:rPr>
              <a:t>3</a:t>
            </a:r>
            <a:r>
              <a:rPr lang="en-US" baseline="30000" dirty="0">
                <a:solidFill>
                  <a:srgbClr val="FF0000"/>
                </a:solidFill>
              </a:rPr>
              <a:t>+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Definitions (p. 100)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Equivalence Point</a:t>
            </a:r>
            <a:r>
              <a:rPr lang="en-US" dirty="0"/>
              <a:t> – when enough </a:t>
            </a:r>
            <a:r>
              <a:rPr lang="en-US" dirty="0" err="1"/>
              <a:t>titrant</a:t>
            </a:r>
            <a:r>
              <a:rPr lang="en-US" dirty="0"/>
              <a:t> has been added to exactly neutralize (react with) all the acid or base present initially.  At the equivalence point (assuming a 1:1 mol relationship in balanced equation): </a:t>
            </a:r>
          </a:p>
          <a:p>
            <a:pPr>
              <a:buNone/>
            </a:pPr>
            <a:r>
              <a:rPr lang="en-US" dirty="0"/>
              <a:t>		moles acid = moles base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8788" y="187325"/>
            <a:ext cx="8226425" cy="1143000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en-US" altLang="en-US" sz="3600" dirty="0"/>
              <a:t>Indicators mark the Equivalence Point</a:t>
            </a:r>
          </a:p>
        </p:txBody>
      </p:sp>
      <p:pic>
        <p:nvPicPr>
          <p:cNvPr id="1242115" name="Picture 3" descr="un_15_04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0075" y="1600200"/>
            <a:ext cx="2865438" cy="4267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2116" name="Rectangle 4"/>
          <p:cNvSpPr>
            <a:spLocks noChangeArrowheads="1"/>
          </p:cNvSpPr>
          <p:nvPr/>
        </p:nvSpPr>
        <p:spPr bwMode="auto">
          <a:xfrm>
            <a:off x="3043238" y="5853113"/>
            <a:ext cx="2703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800"/>
              <a:t>Photo © Brooks/Cole, Cengage Learning Company. All </a:t>
            </a:r>
            <a:br>
              <a:rPr lang="en-US" altLang="en-US" sz="800"/>
            </a:br>
            <a:r>
              <a:rPr lang="en-US" altLang="en-US" sz="800"/>
              <a:t>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127205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Definitions (p. 100)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Equivalence Point</a:t>
            </a:r>
            <a:r>
              <a:rPr lang="en-US" dirty="0"/>
              <a:t> – when enough </a:t>
            </a:r>
            <a:r>
              <a:rPr lang="en-US" dirty="0" err="1"/>
              <a:t>titrant</a:t>
            </a:r>
            <a:r>
              <a:rPr lang="en-US" dirty="0"/>
              <a:t> has been added to exactly neutralize (react with) all the acid or base present initially.  At the equivalence point (assuming a 1:1 mol relationship in balanced equation): </a:t>
            </a:r>
          </a:p>
          <a:p>
            <a:pPr>
              <a:buNone/>
            </a:pPr>
            <a:r>
              <a:rPr lang="en-US" dirty="0"/>
              <a:t>		moles acid = moles base </a:t>
            </a:r>
          </a:p>
        </p:txBody>
      </p:sp>
    </p:spTree>
    <p:extLst>
      <p:ext uri="{BB962C8B-B14F-4D97-AF65-F5344CB8AC3E}">
        <p14:creationId xmlns:p14="http://schemas.microsoft.com/office/powerpoint/2010/main" val="40105437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Definitions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	To determine moles of solute, we multiply the </a:t>
            </a:r>
            <a:r>
              <a:rPr lang="en-US" dirty="0" err="1"/>
              <a:t>molarity</a:t>
            </a:r>
            <a:r>
              <a:rPr lang="en-US" dirty="0"/>
              <a:t> times the volume.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		</a:t>
            </a:r>
            <a:r>
              <a:rPr lang="en-US" i="1" dirty="0"/>
              <a:t>M</a:t>
            </a:r>
            <a:r>
              <a:rPr lang="en-US" dirty="0"/>
              <a:t> x V = 	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743200" y="3124200"/>
          <a:ext cx="29210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920680" imgH="825480" progId="Equation.3">
                  <p:embed/>
                </p:oleObj>
              </mc:Choice>
              <mc:Fallback>
                <p:oleObj name="Equation" r:id="rId2" imgW="2920680" imgH="825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124200"/>
                        <a:ext cx="29210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0" y="4724400"/>
            <a:ext cx="2438400" cy="6858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Definitions (p. 100)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/>
              <a:t>Equivalence Point</a:t>
            </a:r>
            <a:r>
              <a:rPr lang="en-US" dirty="0"/>
              <a:t> – when enough </a:t>
            </a:r>
            <a:r>
              <a:rPr lang="en-US" dirty="0" err="1"/>
              <a:t>titrant</a:t>
            </a:r>
            <a:r>
              <a:rPr lang="en-US" dirty="0"/>
              <a:t> has been added to exactly neutralize (react with) all the acid or base present initially.  At the equivalence point (assuming a 1:1 mol relationship in balanced equation): </a:t>
            </a:r>
          </a:p>
          <a:p>
            <a:pPr>
              <a:buNone/>
            </a:pPr>
            <a:r>
              <a:rPr lang="en-US" dirty="0"/>
              <a:t>		moles acid = moles base </a:t>
            </a:r>
          </a:p>
          <a:p>
            <a:pPr>
              <a:buNone/>
            </a:pPr>
            <a:r>
              <a:rPr lang="en-US" dirty="0"/>
              <a:t>		          </a:t>
            </a:r>
            <a:r>
              <a:rPr lang="en-US" i="1" dirty="0"/>
              <a:t>M</a:t>
            </a:r>
            <a:r>
              <a:rPr lang="en-US" baseline="-25000" dirty="0"/>
              <a:t>A</a:t>
            </a:r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 </a:t>
            </a:r>
            <a:r>
              <a:rPr lang="en-US" i="1" dirty="0"/>
              <a:t>M</a:t>
            </a:r>
            <a:r>
              <a:rPr lang="en-US" baseline="-25000" dirty="0"/>
              <a:t>B</a:t>
            </a:r>
            <a:r>
              <a:rPr lang="en-US" dirty="0"/>
              <a:t>V</a:t>
            </a:r>
            <a:r>
              <a:rPr lang="en-US" baseline="-25000" dirty="0"/>
              <a:t>B </a:t>
            </a: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	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100.0 </a:t>
            </a:r>
            <a:r>
              <a:rPr lang="en-US" dirty="0" err="1"/>
              <a:t>mL</a:t>
            </a:r>
            <a:r>
              <a:rPr lang="en-US" dirty="0"/>
              <a:t> of 0.500 </a:t>
            </a:r>
            <a:r>
              <a:rPr lang="en-US" i="1" dirty="0"/>
              <a:t>M</a:t>
            </a:r>
            <a:r>
              <a:rPr lang="en-US" dirty="0"/>
              <a:t> HF titrated by </a:t>
            </a:r>
            <a:br>
              <a:rPr lang="en-US" dirty="0"/>
            </a:br>
            <a:r>
              <a:rPr lang="en-US" dirty="0"/>
              <a:t>1.00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NaOH</a:t>
            </a:r>
            <a:r>
              <a:rPr lang="en-US" dirty="0"/>
              <a:t> (p. 104)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What volume of </a:t>
            </a:r>
            <a:r>
              <a:rPr lang="en-US" dirty="0" err="1"/>
              <a:t>NaOH</a:t>
            </a:r>
            <a:r>
              <a:rPr lang="en-US" dirty="0"/>
              <a:t> is required to reach the equivalence point?</a:t>
            </a:r>
          </a:p>
          <a:p>
            <a:pPr>
              <a:buNone/>
            </a:pPr>
            <a:r>
              <a:rPr lang="en-US" i="1" dirty="0"/>
              <a:t> 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100.0 </a:t>
            </a:r>
            <a:r>
              <a:rPr lang="en-US" dirty="0" err="1"/>
              <a:t>mL</a:t>
            </a:r>
            <a:r>
              <a:rPr lang="en-US" dirty="0"/>
              <a:t> of 0.500 </a:t>
            </a:r>
            <a:r>
              <a:rPr lang="en-US" i="1" dirty="0"/>
              <a:t>M</a:t>
            </a:r>
            <a:r>
              <a:rPr lang="en-US" dirty="0"/>
              <a:t> HF titrated by </a:t>
            </a:r>
            <a:br>
              <a:rPr lang="en-US" dirty="0"/>
            </a:br>
            <a:r>
              <a:rPr lang="en-US" dirty="0"/>
              <a:t>1.00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NaOH</a:t>
            </a:r>
            <a:r>
              <a:rPr lang="en-US" dirty="0"/>
              <a:t> (p. 104)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What volume of </a:t>
            </a:r>
            <a:r>
              <a:rPr lang="en-US" dirty="0" err="1"/>
              <a:t>NaOH</a:t>
            </a:r>
            <a:r>
              <a:rPr lang="en-US" dirty="0"/>
              <a:t> is required to reach the equivalence point?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i="1" dirty="0"/>
              <a:t> M</a:t>
            </a:r>
            <a:r>
              <a:rPr lang="en-US" baseline="-25000" dirty="0"/>
              <a:t>A</a:t>
            </a:r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 </a:t>
            </a:r>
            <a:r>
              <a:rPr lang="en-US" i="1" dirty="0"/>
              <a:t>M</a:t>
            </a:r>
            <a:r>
              <a:rPr lang="en-US" baseline="-25000" dirty="0"/>
              <a:t>B</a:t>
            </a:r>
            <a:r>
              <a:rPr lang="en-US" dirty="0"/>
              <a:t>V</a:t>
            </a:r>
            <a:r>
              <a:rPr lang="en-US" baseline="-25000" dirty="0"/>
              <a:t>B   </a:t>
            </a:r>
            <a:r>
              <a:rPr lang="en-US" dirty="0"/>
              <a:t>(At equiv. point, mol HF = mol OH</a:t>
            </a:r>
            <a:r>
              <a:rPr lang="en-US" baseline="30000" dirty="0"/>
              <a:t>-</a:t>
            </a:r>
            <a:r>
              <a:rPr lang="en-US" dirty="0"/>
              <a:t> added)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0.500 </a:t>
            </a:r>
            <a:r>
              <a:rPr lang="en-US" i="1" dirty="0"/>
              <a:t>M</a:t>
            </a:r>
            <a:r>
              <a:rPr lang="en-US" dirty="0"/>
              <a:t>(0.1000 L) = 1.00 </a:t>
            </a:r>
            <a:r>
              <a:rPr lang="en-US" i="1" dirty="0"/>
              <a:t>M</a:t>
            </a:r>
            <a:r>
              <a:rPr lang="en-US" dirty="0"/>
              <a:t>(</a:t>
            </a:r>
            <a:r>
              <a:rPr lang="en-US" dirty="0" err="1"/>
              <a:t>V</a:t>
            </a:r>
            <a:r>
              <a:rPr lang="en-US" baseline="-25000" dirty="0" err="1"/>
              <a:t>NaOH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V</a:t>
            </a:r>
            <a:r>
              <a:rPr lang="en-US" baseline="-25000" dirty="0" err="1"/>
              <a:t>NaOH</a:t>
            </a:r>
            <a:r>
              <a:rPr lang="en-US" dirty="0"/>
              <a:t> = 0.0500 L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Working with </a:t>
            </a:r>
            <a:r>
              <a:rPr lang="en-US" dirty="0" err="1"/>
              <a:t>mmols</a:t>
            </a:r>
            <a:r>
              <a:rPr lang="en-US" dirty="0"/>
              <a:t> (p. 101)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Molarity</a:t>
            </a:r>
            <a:r>
              <a:rPr lang="en-US" dirty="0"/>
              <a:t> can also be defined as </a:t>
            </a:r>
            <a:r>
              <a:rPr lang="en-US" dirty="0" err="1"/>
              <a:t>mmol</a:t>
            </a:r>
            <a:r>
              <a:rPr lang="en-US" dirty="0"/>
              <a:t>/</a:t>
            </a:r>
            <a:r>
              <a:rPr lang="en-US" dirty="0" err="1"/>
              <a:t>mL</a:t>
            </a:r>
            <a:r>
              <a:rPr lang="en-US" dirty="0"/>
              <a:t>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	</a:t>
            </a:r>
            <a:r>
              <a:rPr lang="en-US" dirty="0" err="1"/>
              <a:t>molarity</a:t>
            </a:r>
            <a:r>
              <a:rPr lang="en-US" dirty="0"/>
              <a:t> = </a:t>
            </a:r>
            <a:r>
              <a:rPr lang="en-US" i="1" dirty="0"/>
              <a:t>M</a:t>
            </a:r>
            <a:r>
              <a:rPr lang="en-US" dirty="0"/>
              <a:t> = mol/L = </a:t>
            </a:r>
            <a:r>
              <a:rPr lang="en-US" dirty="0" err="1"/>
              <a:t>mmol</a:t>
            </a:r>
            <a:r>
              <a:rPr lang="en-US" dirty="0"/>
              <a:t>/</a:t>
            </a:r>
            <a:r>
              <a:rPr lang="en-US" dirty="0" err="1"/>
              <a:t>mL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524000" y="3581400"/>
          <a:ext cx="5092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92560" imgH="825480" progId="Equation.3">
                  <p:embed/>
                </p:oleObj>
              </mc:Choice>
              <mc:Fallback>
                <p:oleObj name="Equation" r:id="rId2" imgW="5092560" imgH="82548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581400"/>
                        <a:ext cx="5092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Titrations (p. 101)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Titrations refer to running a controlled acid-base reaction using a </a:t>
            </a:r>
            <a:r>
              <a:rPr lang="en-US" dirty="0" err="1"/>
              <a:t>buret</a:t>
            </a:r>
            <a:r>
              <a:rPr lang="en-US" dirty="0"/>
              <a:t>. </a:t>
            </a:r>
            <a:r>
              <a:rPr lang="en-US"/>
              <a:t>This week, we </a:t>
            </a:r>
            <a:r>
              <a:rPr lang="en-US" dirty="0"/>
              <a:t>will study four types acid-base titrations in detail.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100.0 </a:t>
            </a:r>
            <a:r>
              <a:rPr lang="en-US" dirty="0" err="1"/>
              <a:t>mL</a:t>
            </a:r>
            <a:r>
              <a:rPr lang="en-US" dirty="0"/>
              <a:t> of 0.500 </a:t>
            </a:r>
            <a:r>
              <a:rPr lang="en-US" i="1" dirty="0"/>
              <a:t>M</a:t>
            </a:r>
            <a:r>
              <a:rPr lang="en-US" dirty="0"/>
              <a:t> HF titrated by </a:t>
            </a:r>
            <a:br>
              <a:rPr lang="en-US" dirty="0"/>
            </a:br>
            <a:r>
              <a:rPr lang="en-US" dirty="0"/>
              <a:t>1.00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NaOH</a:t>
            </a:r>
            <a:r>
              <a:rPr lang="en-US" dirty="0"/>
              <a:t> (p. 104)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What volume of </a:t>
            </a:r>
            <a:r>
              <a:rPr lang="en-US" dirty="0" err="1"/>
              <a:t>NaOH</a:t>
            </a:r>
            <a:r>
              <a:rPr lang="en-US" dirty="0"/>
              <a:t> is required to reach the equivalence point?</a:t>
            </a:r>
          </a:p>
          <a:p>
            <a:pPr>
              <a:buNone/>
            </a:pPr>
            <a:r>
              <a:rPr lang="en-US" i="1" dirty="0"/>
              <a:t> M</a:t>
            </a:r>
            <a:r>
              <a:rPr lang="en-US" baseline="-25000" dirty="0"/>
              <a:t>A</a:t>
            </a:r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 </a:t>
            </a:r>
            <a:r>
              <a:rPr lang="en-US" i="1" dirty="0"/>
              <a:t>M</a:t>
            </a:r>
            <a:r>
              <a:rPr lang="en-US" baseline="-25000" dirty="0"/>
              <a:t>B</a:t>
            </a:r>
            <a:r>
              <a:rPr lang="en-US" dirty="0"/>
              <a:t>V</a:t>
            </a:r>
            <a:r>
              <a:rPr lang="en-US" baseline="-25000" dirty="0"/>
              <a:t>B </a:t>
            </a:r>
            <a:r>
              <a:rPr lang="en-US" dirty="0"/>
              <a:t>, 0.500 </a:t>
            </a:r>
            <a:r>
              <a:rPr lang="en-US" i="1" dirty="0"/>
              <a:t>M</a:t>
            </a:r>
            <a:r>
              <a:rPr lang="en-US" dirty="0"/>
              <a:t>(0.1000 L) = 1.00 </a:t>
            </a:r>
            <a:r>
              <a:rPr lang="en-US" i="1" dirty="0"/>
              <a:t>M</a:t>
            </a:r>
            <a:r>
              <a:rPr lang="en-US" dirty="0"/>
              <a:t>(</a:t>
            </a:r>
            <a:r>
              <a:rPr lang="en-US" dirty="0" err="1"/>
              <a:t>V</a:t>
            </a:r>
            <a:r>
              <a:rPr lang="en-US" baseline="-25000" dirty="0" err="1"/>
              <a:t>NaOH</a:t>
            </a:r>
            <a:r>
              <a:rPr lang="en-US" dirty="0"/>
              <a:t>),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V</a:t>
            </a:r>
            <a:r>
              <a:rPr lang="en-US" baseline="-25000" dirty="0" err="1"/>
              <a:t>NaOH</a:t>
            </a:r>
            <a:r>
              <a:rPr lang="en-US" dirty="0"/>
              <a:t> = 0.0500 L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Using </a:t>
            </a:r>
            <a:r>
              <a:rPr lang="en-US" dirty="0" err="1"/>
              <a:t>mmol</a:t>
            </a:r>
            <a:r>
              <a:rPr lang="en-US" dirty="0"/>
              <a:t>/</a:t>
            </a:r>
            <a:r>
              <a:rPr lang="en-US" dirty="0" err="1"/>
              <a:t>mL</a:t>
            </a:r>
            <a:r>
              <a:rPr lang="en-US" dirty="0"/>
              <a:t> definition for </a:t>
            </a:r>
            <a:r>
              <a:rPr lang="en-US" dirty="0" err="1"/>
              <a:t>molarity</a:t>
            </a:r>
            <a:r>
              <a:rPr lang="en-US" dirty="0"/>
              <a:t>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i="1" dirty="0"/>
              <a:t> M</a:t>
            </a:r>
            <a:r>
              <a:rPr lang="en-US" baseline="-25000" dirty="0"/>
              <a:t>A</a:t>
            </a:r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 </a:t>
            </a:r>
            <a:r>
              <a:rPr lang="en-US" i="1" dirty="0"/>
              <a:t>M</a:t>
            </a:r>
            <a:r>
              <a:rPr lang="en-US" baseline="-25000" dirty="0"/>
              <a:t>B</a:t>
            </a:r>
            <a:r>
              <a:rPr lang="en-US" dirty="0"/>
              <a:t>V</a:t>
            </a:r>
            <a:r>
              <a:rPr lang="en-US" baseline="-25000" dirty="0"/>
              <a:t>B </a:t>
            </a:r>
            <a:r>
              <a:rPr lang="en-US" dirty="0"/>
              <a:t>, 0.500 </a:t>
            </a:r>
            <a:r>
              <a:rPr lang="en-US" i="1" dirty="0"/>
              <a:t>M</a:t>
            </a:r>
            <a:r>
              <a:rPr lang="en-US" dirty="0"/>
              <a:t>(100.0 </a:t>
            </a:r>
            <a:r>
              <a:rPr lang="en-US" dirty="0" err="1"/>
              <a:t>mL</a:t>
            </a:r>
            <a:r>
              <a:rPr lang="en-US" dirty="0"/>
              <a:t>) = 1.00 </a:t>
            </a:r>
            <a:r>
              <a:rPr lang="en-US" i="1" dirty="0"/>
              <a:t>M</a:t>
            </a:r>
            <a:r>
              <a:rPr lang="en-US" dirty="0"/>
              <a:t>(</a:t>
            </a:r>
            <a:r>
              <a:rPr lang="en-US" dirty="0" err="1"/>
              <a:t>V</a:t>
            </a:r>
            <a:r>
              <a:rPr lang="en-US" baseline="-25000" dirty="0" err="1"/>
              <a:t>NaOH</a:t>
            </a:r>
            <a:r>
              <a:rPr lang="en-US" dirty="0"/>
              <a:t>),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V</a:t>
            </a:r>
            <a:r>
              <a:rPr lang="en-US" baseline="-25000" dirty="0" err="1"/>
              <a:t>NaOH</a:t>
            </a:r>
            <a:r>
              <a:rPr lang="en-US" dirty="0"/>
              <a:t> = 50.0 </a:t>
            </a:r>
            <a:r>
              <a:rPr lang="en-US" dirty="0" err="1"/>
              <a:t>mL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Titration (pH) Curve – a plot of pH of solution vs. volume of </a:t>
            </a:r>
            <a:r>
              <a:rPr lang="en-US" dirty="0" err="1"/>
              <a:t>titrant</a:t>
            </a:r>
            <a:r>
              <a:rPr lang="en-US" dirty="0"/>
              <a:t> added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Titration (pH) Curve – a plot of pH of solution vs. volume of </a:t>
            </a:r>
            <a:r>
              <a:rPr lang="en-US" dirty="0" err="1"/>
              <a:t>titrant</a:t>
            </a:r>
            <a:r>
              <a:rPr lang="en-US" dirty="0"/>
              <a:t> added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acid titrated by strong base</a:t>
            </a:r>
          </a:p>
        </p:txBody>
      </p:sp>
      <p:pic>
        <p:nvPicPr>
          <p:cNvPr id="8" name="Content Placeholder 7" descr="wa by s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09694"/>
            <a:ext cx="4040188" cy="3881649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base titrated by strong acid</a:t>
            </a:r>
          </a:p>
        </p:txBody>
      </p:sp>
      <p:pic>
        <p:nvPicPr>
          <p:cNvPr id="9" name="Content Placeholder 8" descr="s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438400"/>
            <a:ext cx="4033416" cy="3951288"/>
          </a:xfr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Titration (pH) Curves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weak acid titrated by strong base</a:t>
            </a:r>
          </a:p>
        </p:txBody>
      </p:sp>
      <p:pic>
        <p:nvPicPr>
          <p:cNvPr id="7" name="Content Placeholder 6" descr="wa by sb2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/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weak base titrated by strong acid</a:t>
            </a:r>
          </a:p>
        </p:txBody>
      </p:sp>
      <p:pic>
        <p:nvPicPr>
          <p:cNvPr id="8" name="Content Placeholder 7" descr="w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645025" y="2549438"/>
            <a:ext cx="4041775" cy="3202162"/>
          </a:xfr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1727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Consider the following three titrations: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900" dirty="0"/>
              <a:t>I. 50.0 </a:t>
            </a:r>
            <a:r>
              <a:rPr lang="en-US" sz="2900" dirty="0" err="1"/>
              <a:t>mL</a:t>
            </a:r>
            <a:r>
              <a:rPr lang="en-US" sz="2900" dirty="0"/>
              <a:t> of 0.1 </a:t>
            </a:r>
            <a:r>
              <a:rPr lang="en-US" sz="2900" i="1" dirty="0"/>
              <a:t>M</a:t>
            </a:r>
            <a:r>
              <a:rPr lang="en-US" sz="2900" dirty="0"/>
              <a:t> HCO</a:t>
            </a:r>
            <a:r>
              <a:rPr lang="en-US" sz="2900" baseline="-25000" dirty="0"/>
              <a:t>2</a:t>
            </a:r>
            <a:r>
              <a:rPr lang="en-US" sz="2900" dirty="0"/>
              <a:t>H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-4</a:t>
            </a:r>
            <a:r>
              <a:rPr lang="en-US" sz="2900" dirty="0"/>
              <a:t>) by 0.20 </a:t>
            </a:r>
            <a:r>
              <a:rPr lang="en-US" sz="2900" i="1" dirty="0"/>
              <a:t>M</a:t>
            </a:r>
            <a:r>
              <a:rPr lang="en-US" sz="2900" dirty="0"/>
              <a:t> KOH</a:t>
            </a:r>
          </a:p>
          <a:p>
            <a:pPr>
              <a:buNone/>
            </a:pPr>
            <a:r>
              <a:rPr lang="en-US" sz="2900" dirty="0"/>
              <a:t>	II. 50.0 mL of 0.1 </a:t>
            </a:r>
            <a:r>
              <a:rPr lang="en-US" sz="2900" i="1" dirty="0"/>
              <a:t>M</a:t>
            </a:r>
            <a:r>
              <a:rPr lang="en-US" sz="2900" dirty="0"/>
              <a:t> HOC</a:t>
            </a:r>
            <a:r>
              <a:rPr lang="en-US" sz="2900" baseline="-25000" dirty="0"/>
              <a:t>6</a:t>
            </a:r>
            <a:r>
              <a:rPr lang="en-US" sz="2900" dirty="0"/>
              <a:t>H</a:t>
            </a:r>
            <a:r>
              <a:rPr lang="en-US" sz="2900" baseline="-25000" dirty="0"/>
              <a:t>5</a:t>
            </a:r>
            <a:r>
              <a:rPr lang="en-US" sz="2900" dirty="0"/>
              <a:t>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-10</a:t>
            </a:r>
            <a:r>
              <a:rPr lang="en-US" sz="2900" dirty="0"/>
              <a:t>) by 0.20 </a:t>
            </a:r>
            <a:r>
              <a:rPr lang="en-US" sz="2900" i="1" dirty="0"/>
              <a:t>M</a:t>
            </a:r>
            <a:r>
              <a:rPr lang="en-US" sz="2900" dirty="0"/>
              <a:t> KOH</a:t>
            </a:r>
          </a:p>
          <a:p>
            <a:pPr>
              <a:buNone/>
            </a:pPr>
            <a:r>
              <a:rPr lang="en-US" sz="2900" dirty="0"/>
              <a:t>	III. 50.0 mL of 0.1 </a:t>
            </a:r>
            <a:r>
              <a:rPr lang="en-US" sz="2900" i="1" dirty="0"/>
              <a:t>M</a:t>
            </a:r>
            <a:r>
              <a:rPr lang="en-US" sz="2900" dirty="0"/>
              <a:t> HNO</a:t>
            </a:r>
            <a:r>
              <a:rPr lang="en-US" sz="2900" baseline="-25000" dirty="0"/>
              <a:t>3</a:t>
            </a:r>
            <a:r>
              <a:rPr lang="en-US" sz="2900" dirty="0"/>
              <a:t> by 0.20 </a:t>
            </a:r>
            <a:r>
              <a:rPr lang="en-US" sz="2900" i="1" dirty="0"/>
              <a:t>M</a:t>
            </a:r>
            <a:r>
              <a:rPr lang="en-US" sz="2900" dirty="0"/>
              <a:t> KOH</a:t>
            </a:r>
          </a:p>
          <a:p>
            <a:pPr>
              <a:buNone/>
            </a:pPr>
            <a:endParaRPr lang="en-US" sz="2900" dirty="0"/>
          </a:p>
          <a:p>
            <a:pPr>
              <a:buNone/>
            </a:pPr>
            <a:r>
              <a:rPr lang="en-US" dirty="0"/>
              <a:t>Which of the following statements is false?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The HNO</a:t>
            </a:r>
            <a:r>
              <a:rPr lang="en-US" baseline="-25000" dirty="0"/>
              <a:t>3</a:t>
            </a:r>
            <a:r>
              <a:rPr lang="en-US" dirty="0"/>
              <a:t> titration has a lower pH initially before the titration begins as compared to the other titrations.</a:t>
            </a:r>
          </a:p>
          <a:p>
            <a:pPr>
              <a:buNone/>
            </a:pPr>
            <a:r>
              <a:rPr lang="en-US" dirty="0"/>
              <a:t>b. At 12.5 </a:t>
            </a:r>
            <a:r>
              <a:rPr lang="en-US" dirty="0" err="1"/>
              <a:t>mL</a:t>
            </a:r>
            <a:r>
              <a:rPr lang="en-US" dirty="0"/>
              <a:t> KOH added, the HCO</a:t>
            </a:r>
            <a:r>
              <a:rPr lang="en-US" baseline="-25000" dirty="0"/>
              <a:t>2</a:t>
            </a:r>
            <a:r>
              <a:rPr lang="en-US" dirty="0"/>
              <a:t>H titration has pH ≈ 4.0.</a:t>
            </a:r>
          </a:p>
          <a:p>
            <a:pPr>
              <a:buNone/>
            </a:pPr>
            <a:r>
              <a:rPr lang="en-US" dirty="0"/>
              <a:t>c. At the halfway point to equivalence for the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titration, the pH is acidic.</a:t>
            </a:r>
          </a:p>
          <a:p>
            <a:pPr>
              <a:buNone/>
            </a:pPr>
            <a:r>
              <a:rPr lang="en-US" dirty="0"/>
              <a:t>d. The pH of the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titration has a higher pH at the equivalence point as compared to the HCO</a:t>
            </a:r>
            <a:r>
              <a:rPr lang="en-US" baseline="-25000" dirty="0"/>
              <a:t>2</a:t>
            </a:r>
            <a:r>
              <a:rPr lang="en-US" dirty="0"/>
              <a:t>H titration.</a:t>
            </a:r>
          </a:p>
          <a:p>
            <a:pPr>
              <a:buNone/>
            </a:pPr>
            <a:r>
              <a:rPr lang="en-US" dirty="0"/>
              <a:t>e. The pH of the HNO</a:t>
            </a:r>
            <a:r>
              <a:rPr lang="en-US" baseline="-25000" dirty="0"/>
              <a:t>3</a:t>
            </a:r>
            <a:r>
              <a:rPr lang="en-US" dirty="0"/>
              <a:t> titration is 7.0 at 25.0 mL KOH added.</a:t>
            </a:r>
          </a:p>
        </p:txBody>
      </p:sp>
    </p:spTree>
    <p:extLst>
      <p:ext uri="{BB962C8B-B14F-4D97-AF65-F5344CB8AC3E}">
        <p14:creationId xmlns:p14="http://schemas.microsoft.com/office/powerpoint/2010/main" val="42926702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Acid Titration (pH) Curves</a:t>
            </a:r>
          </a:p>
        </p:txBody>
      </p:sp>
      <p:pic>
        <p:nvPicPr>
          <p:cNvPr id="6" name="Content Placeholder 5" descr="lots of wa by s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42765" y="1600200"/>
            <a:ext cx="4058469" cy="4525963"/>
          </a:xfrm>
        </p:spPr>
      </p:pic>
    </p:spTree>
    <p:extLst>
      <p:ext uri="{BB962C8B-B14F-4D97-AF65-F5344CB8AC3E}">
        <p14:creationId xmlns:p14="http://schemas.microsoft.com/office/powerpoint/2010/main" val="2903229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Consider the following two titrations: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900" dirty="0"/>
              <a:t>I. 50.0 </a:t>
            </a:r>
            <a:r>
              <a:rPr lang="en-US" sz="2900" dirty="0" err="1"/>
              <a:t>mL</a:t>
            </a:r>
            <a:r>
              <a:rPr lang="en-US" sz="2900" dirty="0"/>
              <a:t> of 0.1 M HCO</a:t>
            </a:r>
            <a:r>
              <a:rPr lang="en-US" sz="2900" baseline="-25000" dirty="0"/>
              <a:t>2</a:t>
            </a:r>
            <a:r>
              <a:rPr lang="en-US" sz="2900" dirty="0"/>
              <a:t>H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-4</a:t>
            </a:r>
            <a:r>
              <a:rPr lang="en-US" sz="2900" dirty="0"/>
              <a:t>) by 0.20 M KOH</a:t>
            </a:r>
          </a:p>
          <a:p>
            <a:pPr>
              <a:buNone/>
            </a:pPr>
            <a:r>
              <a:rPr lang="en-US" sz="2900" dirty="0"/>
              <a:t>	II. 50.0 </a:t>
            </a:r>
            <a:r>
              <a:rPr lang="en-US" sz="2900" dirty="0" err="1"/>
              <a:t>mL</a:t>
            </a:r>
            <a:r>
              <a:rPr lang="en-US" sz="2900" dirty="0"/>
              <a:t> of 0.1 M HOC</a:t>
            </a:r>
            <a:r>
              <a:rPr lang="en-US" sz="2900" baseline="-25000" dirty="0"/>
              <a:t>6</a:t>
            </a:r>
            <a:r>
              <a:rPr lang="en-US" sz="2900" dirty="0"/>
              <a:t>H</a:t>
            </a:r>
            <a:r>
              <a:rPr lang="en-US" sz="2900" baseline="-25000" dirty="0"/>
              <a:t>5</a:t>
            </a:r>
            <a:r>
              <a:rPr lang="en-US" sz="2900" dirty="0"/>
              <a:t>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-10</a:t>
            </a:r>
            <a:r>
              <a:rPr lang="en-US" sz="2900" dirty="0"/>
              <a:t>) by 0.20 M KOH</a:t>
            </a:r>
          </a:p>
          <a:p>
            <a:pPr>
              <a:buNone/>
            </a:pPr>
            <a:endParaRPr lang="en-US" sz="2900" dirty="0"/>
          </a:p>
          <a:p>
            <a:pPr>
              <a:buNone/>
            </a:pPr>
            <a:r>
              <a:rPr lang="en-US" dirty="0"/>
              <a:t>Which of the following statements is false?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The HCO</a:t>
            </a:r>
            <a:r>
              <a:rPr lang="en-US" baseline="-25000" dirty="0"/>
              <a:t>2</a:t>
            </a:r>
            <a:r>
              <a:rPr lang="en-US" dirty="0"/>
              <a:t>H titration has a lower pH initially before the titration begins as compared to the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titration.</a:t>
            </a:r>
          </a:p>
          <a:p>
            <a:pPr>
              <a:buNone/>
            </a:pPr>
            <a:r>
              <a:rPr lang="en-US" dirty="0"/>
              <a:t>b. At 12.5 </a:t>
            </a:r>
            <a:r>
              <a:rPr lang="en-US" dirty="0" err="1"/>
              <a:t>mL</a:t>
            </a:r>
            <a:r>
              <a:rPr lang="en-US" dirty="0"/>
              <a:t> KOH added, the HCO</a:t>
            </a:r>
            <a:r>
              <a:rPr lang="en-US" baseline="-25000" dirty="0"/>
              <a:t>2</a:t>
            </a:r>
            <a:r>
              <a:rPr lang="en-US" dirty="0"/>
              <a:t>H titration has pH ≈ 4.0.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c. At the halfway point to equivalence for the HOC</a:t>
            </a:r>
            <a:r>
              <a:rPr lang="en-US" baseline="-25000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rgbClr val="FF0000"/>
                </a:solidFill>
              </a:rPr>
              <a:t>H</a:t>
            </a:r>
            <a:r>
              <a:rPr lang="en-US" baseline="-25000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rgbClr val="FF0000"/>
                </a:solidFill>
              </a:rPr>
              <a:t> titration, the pH is acidic.</a:t>
            </a:r>
          </a:p>
          <a:p>
            <a:pPr>
              <a:buNone/>
            </a:pPr>
            <a:r>
              <a:rPr lang="en-US" dirty="0"/>
              <a:t>d. The pH of the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titration has a higher pH at the equivalence point as compared to the HCO</a:t>
            </a:r>
            <a:r>
              <a:rPr lang="en-US" baseline="-25000" dirty="0"/>
              <a:t>2</a:t>
            </a:r>
            <a:r>
              <a:rPr lang="en-US" dirty="0"/>
              <a:t>H titration.</a:t>
            </a:r>
          </a:p>
          <a:p>
            <a:pPr>
              <a:buNone/>
            </a:pPr>
            <a:r>
              <a:rPr lang="en-US" dirty="0"/>
              <a:t>e. The pH of the HCO</a:t>
            </a:r>
            <a:r>
              <a:rPr lang="en-US" baseline="-25000" dirty="0"/>
              <a:t>2</a:t>
            </a:r>
            <a:r>
              <a:rPr lang="en-US" dirty="0"/>
              <a:t>H titration is basic at 25.0 </a:t>
            </a:r>
            <a:r>
              <a:rPr lang="en-US" dirty="0" err="1"/>
              <a:t>mL</a:t>
            </a:r>
            <a:r>
              <a:rPr lang="en-US" dirty="0"/>
              <a:t> KOH added.</a:t>
            </a:r>
          </a:p>
        </p:txBody>
      </p:sp>
    </p:spTree>
    <p:extLst>
      <p:ext uri="{BB962C8B-B14F-4D97-AF65-F5344CB8AC3E}">
        <p14:creationId xmlns:p14="http://schemas.microsoft.com/office/powerpoint/2010/main" val="36007561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7A47A-FA9D-C129-0433-2843F8586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7E3EE-B2CB-B44F-2B7F-CFF4AF9BE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4996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Strong Acid – Strong Base Titrations</a:t>
            </a:r>
          </a:p>
        </p:txBody>
      </p:sp>
      <p:pic>
        <p:nvPicPr>
          <p:cNvPr id="4" name="Content Placeholder 3" descr="wa by s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16591" y="1600200"/>
            <a:ext cx="4710818" cy="4525963"/>
          </a:xfrm>
        </p:spPr>
      </p:pic>
    </p:spTree>
    <p:extLst>
      <p:ext uri="{BB962C8B-B14F-4D97-AF65-F5344CB8AC3E}">
        <p14:creationId xmlns:p14="http://schemas.microsoft.com/office/powerpoint/2010/main" val="1437568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8788" y="187325"/>
            <a:ext cx="8226425" cy="1143000"/>
          </a:xfrm>
        </p:spPr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en-US" altLang="en-US" sz="3600" dirty="0"/>
              <a:t>Acid and Base Titration Apparatus</a:t>
            </a:r>
            <a:br>
              <a:rPr lang="en-US" altLang="en-US" sz="3600" dirty="0"/>
            </a:br>
            <a:r>
              <a:rPr lang="en-US" altLang="en-US" sz="3600" dirty="0"/>
              <a:t>flask + </a:t>
            </a:r>
            <a:r>
              <a:rPr lang="en-US" altLang="en-US" sz="3600" dirty="0" err="1"/>
              <a:t>buret</a:t>
            </a:r>
            <a:endParaRPr lang="en-US" altLang="en-US" sz="3600" dirty="0"/>
          </a:p>
        </p:txBody>
      </p:sp>
      <p:pic>
        <p:nvPicPr>
          <p:cNvPr id="1242115" name="Picture 3" descr="un_15_04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0075" y="1600200"/>
            <a:ext cx="2865438" cy="4267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2116" name="Rectangle 4"/>
          <p:cNvSpPr>
            <a:spLocks noChangeArrowheads="1"/>
          </p:cNvSpPr>
          <p:nvPr/>
        </p:nvSpPr>
        <p:spPr bwMode="auto">
          <a:xfrm>
            <a:off x="3043238" y="5853113"/>
            <a:ext cx="2703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800"/>
              <a:t>Photo © Brooks/Cole, Cengage Learning Company. All </a:t>
            </a:r>
            <a:br>
              <a:rPr lang="en-US" altLang="en-US" sz="800"/>
            </a:br>
            <a:r>
              <a:rPr lang="en-US" altLang="en-US" sz="800"/>
              <a:t>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3926405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Titration (pH) Curve – a plot of pH of solution vs. volume of </a:t>
            </a:r>
            <a:r>
              <a:rPr lang="en-US" dirty="0" err="1"/>
              <a:t>titrant</a:t>
            </a:r>
            <a:r>
              <a:rPr lang="en-US" dirty="0"/>
              <a:t> added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acid titrated by strong base</a:t>
            </a:r>
          </a:p>
        </p:txBody>
      </p:sp>
      <p:pic>
        <p:nvPicPr>
          <p:cNvPr id="8" name="Content Placeholder 7" descr="wa by s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09694"/>
            <a:ext cx="4040188" cy="3881649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base titrated by strong acid</a:t>
            </a:r>
          </a:p>
        </p:txBody>
      </p:sp>
      <p:pic>
        <p:nvPicPr>
          <p:cNvPr id="9" name="Content Placeholder 8" descr="s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438400"/>
            <a:ext cx="4033416" cy="3951288"/>
          </a:xfrm>
        </p:spPr>
      </p:pic>
    </p:spTree>
    <p:extLst>
      <p:ext uri="{BB962C8B-B14F-4D97-AF65-F5344CB8AC3E}">
        <p14:creationId xmlns:p14="http://schemas.microsoft.com/office/powerpoint/2010/main" val="68459838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Acid-Strong Base Titrations</a:t>
            </a:r>
          </a:p>
        </p:txBody>
      </p:sp>
      <p:pic>
        <p:nvPicPr>
          <p:cNvPr id="4" name="Content Placeholder 3" descr="wa by sb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57470" y="1600200"/>
            <a:ext cx="4629060" cy="4525963"/>
          </a:xfrm>
        </p:spPr>
      </p:pic>
      <p:sp>
        <p:nvSpPr>
          <p:cNvPr id="5" name="TextBox 4"/>
          <p:cNvSpPr txBox="1"/>
          <p:nvPr/>
        </p:nvSpPr>
        <p:spPr>
          <a:xfrm>
            <a:off x="609600" y="2286000"/>
            <a:ext cx="20339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100.0 </a:t>
            </a:r>
            <a:r>
              <a:rPr lang="en-US" dirty="0" err="1"/>
              <a:t>mL</a:t>
            </a:r>
            <a:r>
              <a:rPr lang="en-US" dirty="0"/>
              <a:t> of 0.50 </a:t>
            </a:r>
          </a:p>
          <a:p>
            <a:r>
              <a:rPr lang="en-US" dirty="0"/>
              <a:t>M HF titrated by 1.0 M </a:t>
            </a:r>
            <a:r>
              <a:rPr lang="en-US" dirty="0" err="1"/>
              <a:t>NaOH</a:t>
            </a:r>
            <a:r>
              <a:rPr lang="en-US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4267200"/>
            <a:ext cx="2061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Neutralization </a:t>
            </a:r>
            <a:r>
              <a:rPr lang="en-US" dirty="0" err="1"/>
              <a:t>rxn</a:t>
            </a:r>
            <a:r>
              <a:rPr lang="en-US" dirty="0"/>
              <a:t>:</a:t>
            </a:r>
          </a:p>
          <a:p>
            <a:r>
              <a:rPr lang="en-US" dirty="0"/>
              <a:t>HF + OH</a:t>
            </a:r>
            <a:r>
              <a:rPr lang="en-US" baseline="30000" dirty="0"/>
              <a:t>-</a:t>
            </a:r>
            <a:r>
              <a:rPr lang="en-US" dirty="0"/>
              <a:t> → F</a:t>
            </a:r>
            <a:r>
              <a:rPr lang="en-US" baseline="30000" dirty="0"/>
              <a:t>-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Acid vs. Strong Acid Titration</a:t>
            </a:r>
          </a:p>
        </p:txBody>
      </p:sp>
      <p:pic>
        <p:nvPicPr>
          <p:cNvPr id="4" name="Content Placeholder 3" descr="sa vs wa titrati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60244" y="1600200"/>
            <a:ext cx="4423511" cy="4525963"/>
          </a:xfrm>
        </p:spPr>
      </p:pic>
      <p:sp>
        <p:nvSpPr>
          <p:cNvPr id="3" name="TextBox 2"/>
          <p:cNvSpPr txBox="1"/>
          <p:nvPr/>
        </p:nvSpPr>
        <p:spPr>
          <a:xfrm>
            <a:off x="3425691" y="1139587"/>
            <a:ext cx="2877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HA + OH</a:t>
            </a:r>
            <a:r>
              <a:rPr lang="en-US" sz="2400" baseline="30000" dirty="0">
                <a:sym typeface="Symbol" panose="05050102010706020507" pitchFamily="18" charset="2"/>
              </a:rPr>
              <a:t></a:t>
            </a:r>
            <a:r>
              <a:rPr lang="en-US" sz="2400" dirty="0">
                <a:sym typeface="Symbol" panose="05050102010706020507" pitchFamily="18" charset="2"/>
              </a:rPr>
              <a:t>  A</a:t>
            </a:r>
            <a:r>
              <a:rPr lang="en-US" sz="2400" baseline="30000" dirty="0">
                <a:sym typeface="Symbol" panose="05050102010706020507" pitchFamily="18" charset="2"/>
              </a:rPr>
              <a:t></a:t>
            </a:r>
            <a:r>
              <a:rPr lang="en-US" sz="2400" dirty="0">
                <a:sym typeface="Symbol" panose="05050102010706020507" pitchFamily="18" charset="2"/>
              </a:rPr>
              <a:t> + H</a:t>
            </a:r>
            <a:r>
              <a:rPr lang="en-US" sz="2400" baseline="-25000" dirty="0">
                <a:sym typeface="Symbol" panose="05050102010706020507" pitchFamily="18" charset="2"/>
              </a:rPr>
              <a:t>2</a:t>
            </a:r>
            <a:r>
              <a:rPr lang="en-US" sz="2400" dirty="0">
                <a:sym typeface="Symbol" panose="05050102010706020507" pitchFamily="18" charset="2"/>
              </a:rPr>
              <a:t>O</a:t>
            </a:r>
            <a:endParaRPr lang="en-US" sz="2400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Weak Acid-Strong Base Titrations</a:t>
            </a:r>
          </a:p>
        </p:txBody>
      </p:sp>
      <p:pic>
        <p:nvPicPr>
          <p:cNvPr id="4" name="Content Placeholder 3" descr="wa by sb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57470" y="1600200"/>
            <a:ext cx="4629060" cy="4525963"/>
          </a:xfrm>
        </p:spPr>
      </p:pic>
      <p:sp>
        <p:nvSpPr>
          <p:cNvPr id="5" name="TextBox 4"/>
          <p:cNvSpPr txBox="1"/>
          <p:nvPr/>
        </p:nvSpPr>
        <p:spPr>
          <a:xfrm>
            <a:off x="609600" y="2286000"/>
            <a:ext cx="203390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100.0 </a:t>
            </a:r>
            <a:r>
              <a:rPr lang="en-US" dirty="0" err="1"/>
              <a:t>mL</a:t>
            </a:r>
            <a:r>
              <a:rPr lang="en-US" dirty="0"/>
              <a:t> of 0.50 </a:t>
            </a:r>
          </a:p>
          <a:p>
            <a:r>
              <a:rPr lang="en-US" dirty="0"/>
              <a:t>M HF titrated by 1.0 M </a:t>
            </a:r>
            <a:r>
              <a:rPr lang="en-US" dirty="0" err="1"/>
              <a:t>NaOH</a:t>
            </a:r>
            <a:r>
              <a:rPr lang="en-US" dirty="0"/>
              <a:t>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09600" y="4267200"/>
            <a:ext cx="20617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Neutralization </a:t>
            </a:r>
            <a:r>
              <a:rPr lang="en-US" dirty="0" err="1"/>
              <a:t>rxn</a:t>
            </a:r>
            <a:r>
              <a:rPr lang="en-US" dirty="0"/>
              <a:t>:</a:t>
            </a:r>
          </a:p>
          <a:p>
            <a:r>
              <a:rPr lang="en-US" dirty="0"/>
              <a:t>HF + OH</a:t>
            </a:r>
            <a:r>
              <a:rPr lang="en-US" baseline="30000" dirty="0"/>
              <a:t>-</a:t>
            </a:r>
            <a:r>
              <a:rPr lang="en-US" dirty="0"/>
              <a:t> → F</a:t>
            </a:r>
            <a:r>
              <a:rPr lang="en-US" baseline="30000" dirty="0"/>
              <a:t>-</a:t>
            </a:r>
            <a:r>
              <a:rPr lang="en-US" dirty="0"/>
              <a:t> + H</a:t>
            </a:r>
            <a:r>
              <a:rPr lang="en-US" baseline="-25000" dirty="0"/>
              <a:t>2</a:t>
            </a:r>
            <a:r>
              <a:rPr lang="en-US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22717688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Acid Titration (pH) Curves</a:t>
            </a:r>
          </a:p>
        </p:txBody>
      </p:sp>
      <p:pic>
        <p:nvPicPr>
          <p:cNvPr id="6" name="Content Placeholder 5" descr="lots of wa by s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42765" y="1600200"/>
            <a:ext cx="4058469" cy="4525963"/>
          </a:xfr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/>
              <a:t>Consider the following three titrations: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900" dirty="0"/>
              <a:t>I. 50.0 </a:t>
            </a:r>
            <a:r>
              <a:rPr lang="en-US" sz="2900" dirty="0" err="1"/>
              <a:t>mL</a:t>
            </a:r>
            <a:r>
              <a:rPr lang="en-US" sz="2900" dirty="0"/>
              <a:t> of 0.1 </a:t>
            </a:r>
            <a:r>
              <a:rPr lang="en-US" sz="2900" i="1" dirty="0"/>
              <a:t>M</a:t>
            </a:r>
            <a:r>
              <a:rPr lang="en-US" sz="2900" dirty="0"/>
              <a:t> HCO</a:t>
            </a:r>
            <a:r>
              <a:rPr lang="en-US" sz="2900" baseline="-25000" dirty="0"/>
              <a:t>2</a:t>
            </a:r>
            <a:r>
              <a:rPr lang="en-US" sz="2900" dirty="0"/>
              <a:t>H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-4</a:t>
            </a:r>
            <a:r>
              <a:rPr lang="en-US" sz="2900" dirty="0"/>
              <a:t>) by 0.20 </a:t>
            </a:r>
            <a:r>
              <a:rPr lang="en-US" sz="2900" i="1" dirty="0"/>
              <a:t>M</a:t>
            </a:r>
            <a:r>
              <a:rPr lang="en-US" sz="2900" dirty="0"/>
              <a:t> KOH</a:t>
            </a:r>
          </a:p>
          <a:p>
            <a:pPr>
              <a:buNone/>
            </a:pPr>
            <a:r>
              <a:rPr lang="en-US" sz="2900" dirty="0"/>
              <a:t>	II. 50.0 mL of 0.1 </a:t>
            </a:r>
            <a:r>
              <a:rPr lang="en-US" sz="2900" i="1" dirty="0"/>
              <a:t>M</a:t>
            </a:r>
            <a:r>
              <a:rPr lang="en-US" sz="2900" dirty="0"/>
              <a:t> HOC</a:t>
            </a:r>
            <a:r>
              <a:rPr lang="en-US" sz="2900" baseline="-25000" dirty="0"/>
              <a:t>6</a:t>
            </a:r>
            <a:r>
              <a:rPr lang="en-US" sz="2900" dirty="0"/>
              <a:t>H</a:t>
            </a:r>
            <a:r>
              <a:rPr lang="en-US" sz="2900" baseline="-25000" dirty="0"/>
              <a:t>5</a:t>
            </a:r>
            <a:r>
              <a:rPr lang="en-US" sz="2900" dirty="0"/>
              <a:t>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-10</a:t>
            </a:r>
            <a:r>
              <a:rPr lang="en-US" sz="2900" dirty="0"/>
              <a:t>) by 0.20 </a:t>
            </a:r>
            <a:r>
              <a:rPr lang="en-US" sz="2900" i="1" dirty="0"/>
              <a:t>M</a:t>
            </a:r>
            <a:r>
              <a:rPr lang="en-US" sz="2900" dirty="0"/>
              <a:t> KOH</a:t>
            </a:r>
          </a:p>
          <a:p>
            <a:pPr>
              <a:buNone/>
            </a:pPr>
            <a:r>
              <a:rPr lang="en-US" sz="2900" dirty="0"/>
              <a:t>	III. 50.0 mL of 0.1 </a:t>
            </a:r>
            <a:r>
              <a:rPr lang="en-US" sz="2900" i="1" dirty="0"/>
              <a:t>M</a:t>
            </a:r>
            <a:r>
              <a:rPr lang="en-US" sz="2900" dirty="0"/>
              <a:t> HNO</a:t>
            </a:r>
            <a:r>
              <a:rPr lang="en-US" sz="2900" baseline="-25000" dirty="0"/>
              <a:t>3</a:t>
            </a:r>
            <a:r>
              <a:rPr lang="en-US" sz="2900" dirty="0"/>
              <a:t> by 0.20 </a:t>
            </a:r>
            <a:r>
              <a:rPr lang="en-US" sz="2900" i="1" dirty="0"/>
              <a:t>M</a:t>
            </a:r>
            <a:r>
              <a:rPr lang="en-US" sz="2900" dirty="0"/>
              <a:t> KOH</a:t>
            </a:r>
          </a:p>
          <a:p>
            <a:pPr>
              <a:buNone/>
            </a:pPr>
            <a:endParaRPr lang="en-US" sz="2900" dirty="0"/>
          </a:p>
          <a:p>
            <a:pPr>
              <a:buNone/>
            </a:pPr>
            <a:r>
              <a:rPr lang="en-US" dirty="0"/>
              <a:t>Which of the following statements is false?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The HNO</a:t>
            </a:r>
            <a:r>
              <a:rPr lang="en-US" baseline="-25000" dirty="0"/>
              <a:t>3</a:t>
            </a:r>
            <a:r>
              <a:rPr lang="en-US" dirty="0"/>
              <a:t> titration has a lower pH initially before the titration begins as compared to the other titrations.</a:t>
            </a:r>
          </a:p>
          <a:p>
            <a:pPr>
              <a:buNone/>
            </a:pPr>
            <a:r>
              <a:rPr lang="en-US" dirty="0"/>
              <a:t>b. At 12.5 </a:t>
            </a:r>
            <a:r>
              <a:rPr lang="en-US" dirty="0" err="1"/>
              <a:t>mL</a:t>
            </a:r>
            <a:r>
              <a:rPr lang="en-US" dirty="0"/>
              <a:t> KOH added, the HCO</a:t>
            </a:r>
            <a:r>
              <a:rPr lang="en-US" baseline="-25000" dirty="0"/>
              <a:t>2</a:t>
            </a:r>
            <a:r>
              <a:rPr lang="en-US" dirty="0"/>
              <a:t>H titration has pH ≈ 4.0.</a:t>
            </a:r>
          </a:p>
          <a:p>
            <a:pPr>
              <a:buNone/>
            </a:pPr>
            <a:r>
              <a:rPr lang="en-US" dirty="0"/>
              <a:t>c. At the halfway point to equivalence for the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titration, the pH is acidic.</a:t>
            </a:r>
          </a:p>
          <a:p>
            <a:pPr>
              <a:buNone/>
            </a:pPr>
            <a:r>
              <a:rPr lang="en-US" dirty="0"/>
              <a:t>d. The pH of the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titration has a higher pH at the equivalence point as compared to the HCO</a:t>
            </a:r>
            <a:r>
              <a:rPr lang="en-US" baseline="-25000" dirty="0"/>
              <a:t>2</a:t>
            </a:r>
            <a:r>
              <a:rPr lang="en-US" dirty="0"/>
              <a:t>H titration.</a:t>
            </a:r>
          </a:p>
          <a:p>
            <a:pPr>
              <a:buNone/>
            </a:pPr>
            <a:r>
              <a:rPr lang="en-US" dirty="0"/>
              <a:t>e. The pH of the HNO</a:t>
            </a:r>
            <a:r>
              <a:rPr lang="en-US" baseline="-25000" dirty="0"/>
              <a:t>3</a:t>
            </a:r>
            <a:r>
              <a:rPr lang="en-US" dirty="0"/>
              <a:t> titration is 7.0 at 25.0 mL KOH added.</a:t>
            </a:r>
          </a:p>
        </p:txBody>
      </p:sp>
    </p:spTree>
    <p:extLst>
      <p:ext uri="{BB962C8B-B14F-4D97-AF65-F5344CB8AC3E}">
        <p14:creationId xmlns:p14="http://schemas.microsoft.com/office/powerpoint/2010/main" val="368499763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Clicker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Consider the following two titrations: 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sz="2900" dirty="0"/>
              <a:t>I. 50.0 </a:t>
            </a:r>
            <a:r>
              <a:rPr lang="en-US" sz="2900" dirty="0" err="1"/>
              <a:t>mL</a:t>
            </a:r>
            <a:r>
              <a:rPr lang="en-US" sz="2900" dirty="0"/>
              <a:t> of 0.1 M HCO</a:t>
            </a:r>
            <a:r>
              <a:rPr lang="en-US" sz="2900" baseline="-25000" dirty="0"/>
              <a:t>2</a:t>
            </a:r>
            <a:r>
              <a:rPr lang="en-US" sz="2900" dirty="0"/>
              <a:t>H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-4</a:t>
            </a:r>
            <a:r>
              <a:rPr lang="en-US" sz="2900" dirty="0"/>
              <a:t>) by 0.20 M KOH</a:t>
            </a:r>
          </a:p>
          <a:p>
            <a:pPr>
              <a:buNone/>
            </a:pPr>
            <a:r>
              <a:rPr lang="en-US" sz="2900" dirty="0"/>
              <a:t>	II. 50.0 </a:t>
            </a:r>
            <a:r>
              <a:rPr lang="en-US" sz="2900" dirty="0" err="1"/>
              <a:t>mL</a:t>
            </a:r>
            <a:r>
              <a:rPr lang="en-US" sz="2900" dirty="0"/>
              <a:t> of 0.1 M HOC</a:t>
            </a:r>
            <a:r>
              <a:rPr lang="en-US" sz="2900" baseline="-25000" dirty="0"/>
              <a:t>6</a:t>
            </a:r>
            <a:r>
              <a:rPr lang="en-US" sz="2900" dirty="0"/>
              <a:t>H</a:t>
            </a:r>
            <a:r>
              <a:rPr lang="en-US" sz="2900" baseline="-25000" dirty="0"/>
              <a:t>5</a:t>
            </a:r>
            <a:r>
              <a:rPr lang="en-US" sz="2900" dirty="0"/>
              <a:t> (K</a:t>
            </a:r>
            <a:r>
              <a:rPr lang="en-US" sz="2900" baseline="-25000" dirty="0"/>
              <a:t>a</a:t>
            </a:r>
            <a:r>
              <a:rPr lang="en-US" sz="2900" dirty="0"/>
              <a:t> ≈ 1 x 10</a:t>
            </a:r>
            <a:r>
              <a:rPr lang="en-US" sz="2900" baseline="30000" dirty="0"/>
              <a:t>-10</a:t>
            </a:r>
            <a:r>
              <a:rPr lang="en-US" sz="2900" dirty="0"/>
              <a:t>) by 0.20 M KOH</a:t>
            </a:r>
          </a:p>
          <a:p>
            <a:pPr>
              <a:buNone/>
            </a:pPr>
            <a:endParaRPr lang="en-US" sz="2900" dirty="0"/>
          </a:p>
          <a:p>
            <a:pPr>
              <a:buNone/>
            </a:pPr>
            <a:r>
              <a:rPr lang="en-US" dirty="0"/>
              <a:t>Which of the following statements is false?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a. The HCO</a:t>
            </a:r>
            <a:r>
              <a:rPr lang="en-US" baseline="-25000" dirty="0"/>
              <a:t>2</a:t>
            </a:r>
            <a:r>
              <a:rPr lang="en-US" dirty="0"/>
              <a:t>H titration has a lower pH initially before the titration begins as compared to the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titration.</a:t>
            </a:r>
          </a:p>
          <a:p>
            <a:pPr>
              <a:buNone/>
            </a:pPr>
            <a:r>
              <a:rPr lang="en-US" dirty="0"/>
              <a:t>b. At 12.5 </a:t>
            </a:r>
            <a:r>
              <a:rPr lang="en-US" dirty="0" err="1"/>
              <a:t>mL</a:t>
            </a:r>
            <a:r>
              <a:rPr lang="en-US" dirty="0"/>
              <a:t> KOH added, the HCO</a:t>
            </a:r>
            <a:r>
              <a:rPr lang="en-US" baseline="-25000" dirty="0"/>
              <a:t>2</a:t>
            </a:r>
            <a:r>
              <a:rPr lang="en-US" dirty="0"/>
              <a:t>H titration has pH ≈ 4.0.</a:t>
            </a:r>
          </a:p>
          <a:p>
            <a:pPr>
              <a:buNone/>
            </a:pPr>
            <a:r>
              <a:rPr lang="en-US" dirty="0">
                <a:solidFill>
                  <a:srgbClr val="FF0000"/>
                </a:solidFill>
              </a:rPr>
              <a:t>c. At the halfway point to equivalence for the HOC</a:t>
            </a:r>
            <a:r>
              <a:rPr lang="en-US" baseline="-25000" dirty="0">
                <a:solidFill>
                  <a:srgbClr val="FF0000"/>
                </a:solidFill>
              </a:rPr>
              <a:t>6</a:t>
            </a:r>
            <a:r>
              <a:rPr lang="en-US" dirty="0">
                <a:solidFill>
                  <a:srgbClr val="FF0000"/>
                </a:solidFill>
              </a:rPr>
              <a:t>H</a:t>
            </a:r>
            <a:r>
              <a:rPr lang="en-US" baseline="-25000" dirty="0">
                <a:solidFill>
                  <a:srgbClr val="FF0000"/>
                </a:solidFill>
              </a:rPr>
              <a:t>5</a:t>
            </a:r>
            <a:r>
              <a:rPr lang="en-US" dirty="0">
                <a:solidFill>
                  <a:srgbClr val="FF0000"/>
                </a:solidFill>
              </a:rPr>
              <a:t> titration, the pH is acidic.</a:t>
            </a:r>
          </a:p>
          <a:p>
            <a:pPr>
              <a:buNone/>
            </a:pPr>
            <a:r>
              <a:rPr lang="en-US" dirty="0"/>
              <a:t>d. The pH of the HOC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 titration has a higher pH at the equivalence point as compared to the HCO</a:t>
            </a:r>
            <a:r>
              <a:rPr lang="en-US" baseline="-25000" dirty="0"/>
              <a:t>2</a:t>
            </a:r>
            <a:r>
              <a:rPr lang="en-US" dirty="0"/>
              <a:t>H titration.</a:t>
            </a:r>
          </a:p>
          <a:p>
            <a:pPr>
              <a:buNone/>
            </a:pPr>
            <a:r>
              <a:rPr lang="en-US" dirty="0"/>
              <a:t>e. The pH of the HCO</a:t>
            </a:r>
            <a:r>
              <a:rPr lang="en-US" baseline="-25000" dirty="0"/>
              <a:t>2</a:t>
            </a:r>
            <a:r>
              <a:rPr lang="en-US" dirty="0"/>
              <a:t>H titration is basic at 25.0 </a:t>
            </a:r>
            <a:r>
              <a:rPr lang="en-US" dirty="0" err="1"/>
              <a:t>mL</a:t>
            </a:r>
            <a:r>
              <a:rPr lang="en-US" dirty="0"/>
              <a:t> KOH added.</a:t>
            </a:r>
          </a:p>
        </p:txBody>
      </p:sp>
    </p:spTree>
    <p:extLst>
      <p:ext uri="{BB962C8B-B14F-4D97-AF65-F5344CB8AC3E}">
        <p14:creationId xmlns:p14="http://schemas.microsoft.com/office/powerpoint/2010/main" val="29049510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Multiple Acid Titration (pH) Curves</a:t>
            </a:r>
          </a:p>
        </p:txBody>
      </p:sp>
      <p:pic>
        <p:nvPicPr>
          <p:cNvPr id="6" name="Content Placeholder 5" descr="lots of wa by sb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42765" y="1600200"/>
            <a:ext cx="4058469" cy="4525963"/>
          </a:xfrm>
        </p:spPr>
      </p:pic>
    </p:spTree>
    <p:extLst>
      <p:ext uri="{BB962C8B-B14F-4D97-AF65-F5344CB8AC3E}">
        <p14:creationId xmlns:p14="http://schemas.microsoft.com/office/powerpoint/2010/main" val="307351342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Titration (pH) Curve – a plot of pH of solution vs. volume of </a:t>
            </a:r>
            <a:r>
              <a:rPr lang="en-US" dirty="0" err="1"/>
              <a:t>titrant</a:t>
            </a:r>
            <a:r>
              <a:rPr lang="en-US" dirty="0"/>
              <a:t> added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acid titrated by strong base</a:t>
            </a:r>
          </a:p>
        </p:txBody>
      </p:sp>
      <p:pic>
        <p:nvPicPr>
          <p:cNvPr id="8" name="Content Placeholder 7" descr="wa by sb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57200" y="2209694"/>
            <a:ext cx="4040188" cy="3881649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pH curve for a strong base titrated by strong acid</a:t>
            </a:r>
          </a:p>
        </p:txBody>
      </p:sp>
      <p:pic>
        <p:nvPicPr>
          <p:cNvPr id="9" name="Content Placeholder 8" descr="sb by sa.jpg"/>
          <p:cNvPicPr>
            <a:picLocks noGrp="1" noChangeAspect="1"/>
          </p:cNvPicPr>
          <p:nvPr>
            <p:ph sz="quarter" idx="4"/>
          </p:nvPr>
        </p:nvPicPr>
        <p:blipFill>
          <a:blip r:embed="rId3" cstate="print"/>
          <a:stretch>
            <a:fillRect/>
          </a:stretch>
        </p:blipFill>
        <p:spPr>
          <a:xfrm>
            <a:off x="4724400" y="2438400"/>
            <a:ext cx="4033416" cy="3951288"/>
          </a:xfrm>
        </p:spPr>
      </p:pic>
    </p:spTree>
    <p:extLst>
      <p:ext uri="{BB962C8B-B14F-4D97-AF65-F5344CB8AC3E}">
        <p14:creationId xmlns:p14="http://schemas.microsoft.com/office/powerpoint/2010/main" val="20643849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295400" y="3886200"/>
            <a:ext cx="3810000" cy="121920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	</a:t>
            </a:r>
            <a:r>
              <a:rPr lang="en-US" dirty="0" err="1"/>
              <a:t>Molarity</a:t>
            </a:r>
            <a:r>
              <a:rPr lang="en-US" dirty="0"/>
              <a:t> can also be defined as </a:t>
            </a:r>
            <a:r>
              <a:rPr lang="en-US" dirty="0" err="1"/>
              <a:t>mmol</a:t>
            </a:r>
            <a:r>
              <a:rPr lang="en-US" dirty="0"/>
              <a:t>/</a:t>
            </a:r>
            <a:r>
              <a:rPr lang="en-US" dirty="0" err="1"/>
              <a:t>mL</a:t>
            </a:r>
            <a:r>
              <a:rPr lang="en-US" dirty="0"/>
              <a:t>: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		</a:t>
            </a:r>
            <a:r>
              <a:rPr lang="en-US" dirty="0" err="1"/>
              <a:t>molarity</a:t>
            </a:r>
            <a:r>
              <a:rPr lang="en-US" dirty="0"/>
              <a:t> = </a:t>
            </a:r>
            <a:r>
              <a:rPr lang="en-US" i="1" dirty="0"/>
              <a:t>M</a:t>
            </a:r>
            <a:r>
              <a:rPr lang="en-US" dirty="0"/>
              <a:t> = mol/L = </a:t>
            </a:r>
            <a:r>
              <a:rPr lang="en-US" dirty="0" err="1"/>
              <a:t>mmol</a:t>
            </a:r>
            <a:r>
              <a:rPr lang="en-US" dirty="0"/>
              <a:t>/</a:t>
            </a:r>
            <a:r>
              <a:rPr lang="en-US" dirty="0" err="1"/>
              <a:t>mL</a:t>
            </a:r>
            <a:endParaRPr lang="en-US" dirty="0"/>
          </a:p>
          <a:p>
            <a:pPr>
              <a:buNone/>
            </a:pPr>
            <a:r>
              <a:rPr lang="en-US" i="1" dirty="0"/>
              <a:t>    			</a:t>
            </a:r>
          </a:p>
          <a:p>
            <a:pPr>
              <a:buNone/>
            </a:pPr>
            <a:r>
              <a:rPr lang="en-US" i="1" dirty="0"/>
              <a:t>			</a:t>
            </a:r>
          </a:p>
          <a:p>
            <a:pPr>
              <a:buNone/>
            </a:pPr>
            <a:endParaRPr lang="en-US" i="1" dirty="0"/>
          </a:p>
          <a:p>
            <a:pPr>
              <a:buNone/>
            </a:pPr>
            <a:r>
              <a:rPr lang="en-US" i="1" dirty="0"/>
              <a:t>			</a:t>
            </a:r>
          </a:p>
          <a:p>
            <a:pPr>
              <a:buNone/>
            </a:pPr>
            <a:r>
              <a:rPr lang="en-US" i="1" dirty="0"/>
              <a:t>			 M</a:t>
            </a:r>
            <a:r>
              <a:rPr lang="en-US" baseline="-25000" dirty="0"/>
              <a:t>A</a:t>
            </a:r>
            <a:r>
              <a:rPr lang="en-US" dirty="0"/>
              <a:t>V</a:t>
            </a:r>
            <a:r>
              <a:rPr lang="en-US" baseline="-25000" dirty="0"/>
              <a:t>A</a:t>
            </a:r>
            <a:r>
              <a:rPr lang="en-US" dirty="0"/>
              <a:t> =  </a:t>
            </a:r>
            <a:r>
              <a:rPr lang="en-US" i="1" dirty="0"/>
              <a:t>M</a:t>
            </a:r>
            <a:r>
              <a:rPr lang="en-US" baseline="-25000" dirty="0"/>
              <a:t>B</a:t>
            </a:r>
            <a:r>
              <a:rPr lang="en-US" dirty="0"/>
              <a:t>V</a:t>
            </a:r>
            <a:r>
              <a:rPr lang="en-US" baseline="-25000" dirty="0"/>
              <a:t>B    </a:t>
            </a:r>
          </a:p>
          <a:p>
            <a:pPr>
              <a:buNone/>
            </a:pPr>
            <a:r>
              <a:rPr lang="en-US" dirty="0"/>
              <a:t>		      </a:t>
            </a:r>
            <a:r>
              <a:rPr lang="en-US" dirty="0" err="1"/>
              <a:t>mmol</a:t>
            </a:r>
            <a:r>
              <a:rPr lang="en-US" dirty="0"/>
              <a:t> acid = </a:t>
            </a:r>
            <a:r>
              <a:rPr lang="en-US" dirty="0" err="1"/>
              <a:t>mmol</a:t>
            </a:r>
            <a:r>
              <a:rPr lang="en-US" dirty="0"/>
              <a:t> base            At equivalence point.</a:t>
            </a:r>
          </a:p>
          <a:p>
            <a:pPr>
              <a:buNone/>
            </a:pPr>
            <a:r>
              <a:rPr lang="en-US" dirty="0"/>
              <a:t>             with </a:t>
            </a:r>
            <a:r>
              <a:rPr lang="en-US" i="1" dirty="0"/>
              <a:t>M</a:t>
            </a:r>
            <a:r>
              <a:rPr lang="en-US" dirty="0"/>
              <a:t> in </a:t>
            </a:r>
            <a:r>
              <a:rPr lang="en-US" dirty="0" err="1"/>
              <a:t>mmol</a:t>
            </a:r>
            <a:r>
              <a:rPr lang="en-US" dirty="0"/>
              <a:t>/</a:t>
            </a:r>
            <a:r>
              <a:rPr lang="en-US" dirty="0" err="1"/>
              <a:t>mL</a:t>
            </a:r>
            <a:r>
              <a:rPr lang="en-US" dirty="0"/>
              <a:t> and V in </a:t>
            </a:r>
            <a:r>
              <a:rPr lang="en-US" dirty="0" err="1"/>
              <a:t>mL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	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Working with </a:t>
            </a:r>
            <a:r>
              <a:rPr lang="en-US" dirty="0" err="1"/>
              <a:t>mmols</a:t>
            </a:r>
            <a:r>
              <a:rPr lang="en-US" dirty="0"/>
              <a:t> (p. 101)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066800" y="2895600"/>
          <a:ext cx="5092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092560" imgH="825480" progId="Equation.3">
                  <p:embed/>
                </p:oleObj>
              </mc:Choice>
              <mc:Fallback>
                <p:oleObj name="Equation" r:id="rId2" imgW="5092560" imgH="825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895600"/>
                        <a:ext cx="5092700" cy="825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1375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Titrations (p. 101)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Titrations refer to running a controlled acid-base reaction using a </a:t>
            </a:r>
            <a:r>
              <a:rPr lang="en-US" dirty="0" err="1"/>
              <a:t>buret</a:t>
            </a:r>
            <a:r>
              <a:rPr lang="en-US" dirty="0"/>
              <a:t>. This week, we will study three types acid-base titrations in detail. They are:</a:t>
            </a:r>
          </a:p>
          <a:p>
            <a:pPr>
              <a:buNone/>
            </a:pPr>
            <a:r>
              <a:rPr lang="en-US" dirty="0"/>
              <a:t>1. Strong acid (like </a:t>
            </a:r>
            <a:r>
              <a:rPr lang="en-US" dirty="0" err="1"/>
              <a:t>HCl</a:t>
            </a:r>
            <a:r>
              <a:rPr lang="en-US" dirty="0"/>
              <a:t>) titrated by a strong base (like KOH) – SA by SB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Titrations (p. 101)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Titrations refer to running a controlled acid-base reaction using a </a:t>
            </a:r>
            <a:r>
              <a:rPr lang="en-US" dirty="0" err="1"/>
              <a:t>buret</a:t>
            </a:r>
            <a:r>
              <a:rPr lang="en-US" dirty="0"/>
              <a:t>. This week, we will study three types acid-base titrations in detail. They are:</a:t>
            </a:r>
          </a:p>
          <a:p>
            <a:pPr>
              <a:buNone/>
            </a:pPr>
            <a:r>
              <a:rPr lang="en-US" dirty="0"/>
              <a:t>1. Strong acid (like </a:t>
            </a:r>
            <a:r>
              <a:rPr lang="en-US" dirty="0" err="1"/>
              <a:t>HCl</a:t>
            </a:r>
            <a:r>
              <a:rPr lang="en-US" dirty="0"/>
              <a:t>) titrated by a strong base (like KOH) – SA by SB</a:t>
            </a:r>
          </a:p>
          <a:p>
            <a:pPr>
              <a:buNone/>
            </a:pPr>
            <a:r>
              <a:rPr lang="en-US" dirty="0"/>
              <a:t>2. Strong base [like Ca(OH)</a:t>
            </a:r>
            <a:r>
              <a:rPr lang="en-US" baseline="-25000" dirty="0"/>
              <a:t>2</a:t>
            </a:r>
            <a:r>
              <a:rPr lang="en-US" dirty="0"/>
              <a:t>] titrated by a strong acid (like HNO</a:t>
            </a:r>
            <a:r>
              <a:rPr lang="en-US" baseline="-25000" dirty="0"/>
              <a:t>3</a:t>
            </a:r>
            <a:r>
              <a:rPr lang="en-US" dirty="0"/>
              <a:t>) – SB by SA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Titrations (p. 101)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Titrations refer to running a controlled acid-base reaction using a </a:t>
            </a:r>
            <a:r>
              <a:rPr lang="en-US" dirty="0" err="1"/>
              <a:t>buret</a:t>
            </a:r>
            <a:r>
              <a:rPr lang="en-US" dirty="0"/>
              <a:t>. This week, we will study three types acid-base titrations in detail. They are:</a:t>
            </a:r>
          </a:p>
          <a:p>
            <a:pPr>
              <a:buNone/>
            </a:pPr>
            <a:r>
              <a:rPr lang="en-US" dirty="0"/>
              <a:t>1. Strong acid (like </a:t>
            </a:r>
            <a:r>
              <a:rPr lang="en-US" dirty="0" err="1"/>
              <a:t>HCl</a:t>
            </a:r>
            <a:r>
              <a:rPr lang="en-US" dirty="0"/>
              <a:t>) titrated by a strong base (like KOH) – SA by SB</a:t>
            </a:r>
          </a:p>
          <a:p>
            <a:pPr>
              <a:buNone/>
            </a:pPr>
            <a:r>
              <a:rPr lang="en-US" dirty="0"/>
              <a:t>2. Strong base [like Ca(OH)</a:t>
            </a:r>
            <a:r>
              <a:rPr lang="en-US" baseline="-25000" dirty="0"/>
              <a:t>2</a:t>
            </a:r>
            <a:r>
              <a:rPr lang="en-US" dirty="0"/>
              <a:t>] titrated by a strong acid (like HNO</a:t>
            </a:r>
            <a:r>
              <a:rPr lang="en-US" baseline="-25000" dirty="0"/>
              <a:t>3</a:t>
            </a:r>
            <a:r>
              <a:rPr lang="en-US" dirty="0"/>
              <a:t>) – SB by SA</a:t>
            </a:r>
          </a:p>
          <a:p>
            <a:pPr>
              <a:buNone/>
            </a:pPr>
            <a:r>
              <a:rPr lang="en-US" dirty="0"/>
              <a:t>3. Weak acid (like HC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, K</a:t>
            </a:r>
            <a:r>
              <a:rPr lang="en-US" baseline="-25000" dirty="0"/>
              <a:t>a</a:t>
            </a:r>
            <a:r>
              <a:rPr lang="en-US" dirty="0"/>
              <a:t> = 1.8 x 10</a:t>
            </a:r>
            <a:r>
              <a:rPr lang="en-US" baseline="30000" dirty="0"/>
              <a:t>-5</a:t>
            </a:r>
            <a:r>
              <a:rPr lang="en-US" dirty="0"/>
              <a:t>) titrated by a strong base (like </a:t>
            </a:r>
            <a:r>
              <a:rPr lang="en-US" dirty="0" err="1"/>
              <a:t>NaOH</a:t>
            </a:r>
            <a:r>
              <a:rPr lang="en-US" dirty="0"/>
              <a:t>) – WA by SB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Titrations (p. 101)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dirty="0"/>
              <a:t>Titrations refer to running a controlled acid-base reaction using a </a:t>
            </a:r>
            <a:r>
              <a:rPr lang="en-US" dirty="0" err="1"/>
              <a:t>buret</a:t>
            </a:r>
            <a:r>
              <a:rPr lang="en-US" dirty="0"/>
              <a:t>. This week, we will study three types acid-base titrations in detail. They are:</a:t>
            </a:r>
          </a:p>
          <a:p>
            <a:pPr>
              <a:buNone/>
            </a:pPr>
            <a:r>
              <a:rPr lang="en-US" dirty="0"/>
              <a:t>1. Strong acid (like </a:t>
            </a:r>
            <a:r>
              <a:rPr lang="en-US" dirty="0" err="1"/>
              <a:t>HCl</a:t>
            </a:r>
            <a:r>
              <a:rPr lang="en-US" dirty="0"/>
              <a:t>) titrated by a strong base (like KOH) – SA by SB</a:t>
            </a:r>
          </a:p>
          <a:p>
            <a:pPr>
              <a:buNone/>
            </a:pPr>
            <a:r>
              <a:rPr lang="en-US" dirty="0"/>
              <a:t>2. Strong base [like Ca(OH)</a:t>
            </a:r>
            <a:r>
              <a:rPr lang="en-US" baseline="-25000" dirty="0"/>
              <a:t>2</a:t>
            </a:r>
            <a:r>
              <a:rPr lang="en-US" dirty="0"/>
              <a:t>] titrated by a strong acid (like HNO</a:t>
            </a:r>
            <a:r>
              <a:rPr lang="en-US" baseline="-25000" dirty="0"/>
              <a:t>3</a:t>
            </a:r>
            <a:r>
              <a:rPr lang="en-US" dirty="0"/>
              <a:t>) – SB by SA</a:t>
            </a:r>
          </a:p>
          <a:p>
            <a:pPr>
              <a:buNone/>
            </a:pPr>
            <a:r>
              <a:rPr lang="en-US" dirty="0"/>
              <a:t>3. Weak acid (like HC</a:t>
            </a:r>
            <a:r>
              <a:rPr lang="en-US" baseline="-25000" dirty="0"/>
              <a:t>2</a:t>
            </a:r>
            <a:r>
              <a:rPr lang="en-US" dirty="0"/>
              <a:t>H</a:t>
            </a:r>
            <a:r>
              <a:rPr lang="en-US" baseline="-25000" dirty="0"/>
              <a:t>3</a:t>
            </a:r>
            <a:r>
              <a:rPr lang="en-US" dirty="0"/>
              <a:t>O</a:t>
            </a:r>
            <a:r>
              <a:rPr lang="en-US" baseline="-25000" dirty="0"/>
              <a:t>2</a:t>
            </a:r>
            <a:r>
              <a:rPr lang="en-US" dirty="0"/>
              <a:t>, K</a:t>
            </a:r>
            <a:r>
              <a:rPr lang="en-US" baseline="-25000" dirty="0"/>
              <a:t>a</a:t>
            </a:r>
            <a:r>
              <a:rPr lang="en-US" dirty="0"/>
              <a:t> = 1.8 x 10</a:t>
            </a:r>
            <a:r>
              <a:rPr lang="en-US" baseline="30000" dirty="0"/>
              <a:t>-5</a:t>
            </a:r>
            <a:r>
              <a:rPr lang="en-US" dirty="0"/>
              <a:t>) titrated by a strong base (like </a:t>
            </a:r>
            <a:r>
              <a:rPr lang="en-US" dirty="0" err="1"/>
              <a:t>NaOH</a:t>
            </a:r>
            <a:r>
              <a:rPr lang="en-US" dirty="0"/>
              <a:t>) – WA by SB</a:t>
            </a:r>
          </a:p>
          <a:p>
            <a:pPr>
              <a:buNone/>
            </a:pPr>
            <a:r>
              <a:rPr lang="en-US" dirty="0"/>
              <a:t>4. Weak base (like C</a:t>
            </a:r>
            <a:r>
              <a:rPr lang="en-US" baseline="-25000" dirty="0"/>
              <a:t>6</a:t>
            </a:r>
            <a:r>
              <a:rPr lang="en-US" dirty="0"/>
              <a:t>H</a:t>
            </a:r>
            <a:r>
              <a:rPr lang="en-US" baseline="-25000" dirty="0"/>
              <a:t>5</a:t>
            </a:r>
            <a:r>
              <a:rPr lang="en-US" dirty="0"/>
              <a:t>NH</a:t>
            </a:r>
            <a:r>
              <a:rPr lang="en-US" baseline="-25000" dirty="0"/>
              <a:t>2</a:t>
            </a:r>
            <a:r>
              <a:rPr lang="en-US" dirty="0"/>
              <a:t>, K</a:t>
            </a:r>
            <a:r>
              <a:rPr lang="en-US" baseline="-25000" dirty="0"/>
              <a:t>b</a:t>
            </a:r>
            <a:r>
              <a:rPr lang="en-US" dirty="0"/>
              <a:t> = 3.8 x 10</a:t>
            </a:r>
            <a:r>
              <a:rPr lang="en-US" baseline="30000" dirty="0"/>
              <a:t>-10</a:t>
            </a:r>
            <a:r>
              <a:rPr lang="en-US" dirty="0"/>
              <a:t>) by a strong acid (like HI) – WB by SA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Titration Definitions (p. 100)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u="sng" dirty="0" err="1"/>
              <a:t>Titrant</a:t>
            </a:r>
            <a:r>
              <a:rPr lang="en-US" dirty="0"/>
              <a:t> –	substance in </a:t>
            </a:r>
            <a:r>
              <a:rPr lang="en-US" dirty="0" err="1"/>
              <a:t>buret</a:t>
            </a:r>
            <a:r>
              <a:rPr lang="en-US" dirty="0"/>
              <a:t> that is added in controlled amounts;  always a strong acid or a strong base.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r>
              <a:rPr lang="en-US" b="1" u="sng" dirty="0"/>
              <a:t>Neutralization reaction</a:t>
            </a:r>
            <a:r>
              <a:rPr lang="en-US" dirty="0"/>
              <a:t> –	reaction between beaker contents and the </a:t>
            </a:r>
            <a:r>
              <a:rPr lang="en-US" dirty="0" err="1"/>
              <a:t>titrant</a:t>
            </a:r>
            <a:r>
              <a:rPr lang="en-US" dirty="0"/>
              <a:t>;  always assumed to go to completion because a strong acid and/or strong base is reacted.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2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8788" y="187325"/>
            <a:ext cx="8226425" cy="1143000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en-US" altLang="en-US" sz="3600" dirty="0"/>
              <a:t>Titrant-stuff in the </a:t>
            </a:r>
            <a:r>
              <a:rPr lang="en-US" altLang="en-US" sz="3600" dirty="0" err="1"/>
              <a:t>buret</a:t>
            </a:r>
            <a:endParaRPr lang="en-US" altLang="en-US" sz="3600" dirty="0"/>
          </a:p>
        </p:txBody>
      </p:sp>
      <p:pic>
        <p:nvPicPr>
          <p:cNvPr id="1242115" name="Picture 3" descr="un_15_04b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0075" y="1600200"/>
            <a:ext cx="2865438" cy="42672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2116" name="Rectangle 4"/>
          <p:cNvSpPr>
            <a:spLocks noChangeArrowheads="1"/>
          </p:cNvSpPr>
          <p:nvPr/>
        </p:nvSpPr>
        <p:spPr bwMode="auto">
          <a:xfrm>
            <a:off x="3043238" y="5853113"/>
            <a:ext cx="27035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800"/>
              <a:t>Photo © Brooks/Cole, Cengage Learning Company. All </a:t>
            </a:r>
            <a:br>
              <a:rPr lang="en-US" altLang="en-US" sz="800"/>
            </a:br>
            <a:r>
              <a:rPr lang="en-US" altLang="en-US" sz="800"/>
              <a:t>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716451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2057</Words>
  <Application>Microsoft Office PowerPoint</Application>
  <PresentationFormat>On-screen Show (4:3)</PresentationFormat>
  <Paragraphs>187</Paragraphs>
  <Slides>39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4" baseType="lpstr">
      <vt:lpstr>Arial</vt:lpstr>
      <vt:lpstr>Calibri</vt:lpstr>
      <vt:lpstr>Symbol</vt:lpstr>
      <vt:lpstr>Office Theme</vt:lpstr>
      <vt:lpstr>Equation</vt:lpstr>
      <vt:lpstr>Lecture 6</vt:lpstr>
      <vt:lpstr>Titrations (p. 101)</vt:lpstr>
      <vt:lpstr>Acid and Base Titration Apparatus flask + buret</vt:lpstr>
      <vt:lpstr>Titrations (p. 101)</vt:lpstr>
      <vt:lpstr>Titrations (p. 101)</vt:lpstr>
      <vt:lpstr>Titrations (p. 101)</vt:lpstr>
      <vt:lpstr>Titrations (p. 101)</vt:lpstr>
      <vt:lpstr>Titration Definitions (p. 100)</vt:lpstr>
      <vt:lpstr>Titrant-stuff in the buret</vt:lpstr>
      <vt:lpstr>Titration Definitions (p. 100)</vt:lpstr>
      <vt:lpstr>Example Neutralization Reactions</vt:lpstr>
      <vt:lpstr>More Definitions (p. 100)</vt:lpstr>
      <vt:lpstr>Indicators mark the Equivalence Point</vt:lpstr>
      <vt:lpstr>More Definitions (p. 100)</vt:lpstr>
      <vt:lpstr>More Definitions </vt:lpstr>
      <vt:lpstr>More Definitions (p. 100)</vt:lpstr>
      <vt:lpstr>100.0 mL of 0.500 M HF titrated by  1.00 M NaOH (p. 104)</vt:lpstr>
      <vt:lpstr>100.0 mL of 0.500 M HF titrated by  1.00 M NaOH (p. 104)</vt:lpstr>
      <vt:lpstr>Working with mmols (p. 101)</vt:lpstr>
      <vt:lpstr>100.0 mL of 0.500 M HF titrated by  1.00 M NaOH (p. 104)</vt:lpstr>
      <vt:lpstr>Titration (pH) Curve – a plot of pH of solution vs. volume of titrant added</vt:lpstr>
      <vt:lpstr>Titration (pH) Curve – a plot of pH of solution vs. volume of titrant added</vt:lpstr>
      <vt:lpstr>More Titration (pH) Curves</vt:lpstr>
      <vt:lpstr>PowerPoint Presentation</vt:lpstr>
      <vt:lpstr>Clicker Question</vt:lpstr>
      <vt:lpstr>Multiple Acid Titration (pH) Curves</vt:lpstr>
      <vt:lpstr>Clicker Question</vt:lpstr>
      <vt:lpstr>PowerPoint Presentation</vt:lpstr>
      <vt:lpstr>Strong Acid – Strong Base Titrations</vt:lpstr>
      <vt:lpstr>Titration (pH) Curve – a plot of pH of solution vs. volume of titrant added</vt:lpstr>
      <vt:lpstr>Weak Acid-Strong Base Titrations</vt:lpstr>
      <vt:lpstr>Weak Acid vs. Strong Acid Titration</vt:lpstr>
      <vt:lpstr>Weak Acid-Strong Base Titrations</vt:lpstr>
      <vt:lpstr>Multiple Acid Titration (pH) Curves</vt:lpstr>
      <vt:lpstr>Clicker Question</vt:lpstr>
      <vt:lpstr>Clicker Question</vt:lpstr>
      <vt:lpstr>Multiple Acid Titration (pH) Curves</vt:lpstr>
      <vt:lpstr>Titration (pH) Curve – a plot of pH of solution vs. volume of titrant added</vt:lpstr>
      <vt:lpstr>Working with mmols (p. 101)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25</dc:title>
  <dc:creator>Tom</dc:creator>
  <cp:lastModifiedBy>Tom Hummel</cp:lastModifiedBy>
  <cp:revision>60</cp:revision>
  <dcterms:created xsi:type="dcterms:W3CDTF">2010-04-19T21:42:11Z</dcterms:created>
  <dcterms:modified xsi:type="dcterms:W3CDTF">2025-06-25T14:26:24Z</dcterms:modified>
</cp:coreProperties>
</file>