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2"/>
  </p:handoutMasterIdLst>
  <p:sldIdLst>
    <p:sldId id="256" r:id="rId2"/>
    <p:sldId id="292" r:id="rId3"/>
    <p:sldId id="293" r:id="rId4"/>
    <p:sldId id="294" r:id="rId5"/>
    <p:sldId id="295" r:id="rId6"/>
    <p:sldId id="296" r:id="rId7"/>
    <p:sldId id="297" r:id="rId8"/>
    <p:sldId id="298" r:id="rId9"/>
    <p:sldId id="308" r:id="rId10"/>
    <p:sldId id="299" r:id="rId11"/>
    <p:sldId id="300" r:id="rId12"/>
    <p:sldId id="301" r:id="rId13"/>
    <p:sldId id="305" r:id="rId14"/>
    <p:sldId id="306" r:id="rId15"/>
    <p:sldId id="307" r:id="rId16"/>
    <p:sldId id="302" r:id="rId17"/>
    <p:sldId id="309" r:id="rId18"/>
    <p:sldId id="304" r:id="rId19"/>
    <p:sldId id="303" r:id="rId20"/>
    <p:sldId id="281" r:id="rId21"/>
    <p:sldId id="274" r:id="rId22"/>
    <p:sldId id="257" r:id="rId23"/>
    <p:sldId id="278" r:id="rId24"/>
    <p:sldId id="279" r:id="rId25"/>
    <p:sldId id="259" r:id="rId26"/>
    <p:sldId id="287" r:id="rId27"/>
    <p:sldId id="288" r:id="rId28"/>
    <p:sldId id="260" r:id="rId29"/>
    <p:sldId id="277" r:id="rId30"/>
    <p:sldId id="261" r:id="rId31"/>
    <p:sldId id="267" r:id="rId32"/>
    <p:sldId id="268" r:id="rId33"/>
    <p:sldId id="282" r:id="rId34"/>
    <p:sldId id="266" r:id="rId35"/>
    <p:sldId id="283" r:id="rId36"/>
    <p:sldId id="263" r:id="rId37"/>
    <p:sldId id="270" r:id="rId38"/>
    <p:sldId id="271" r:id="rId39"/>
    <p:sldId id="286" r:id="rId40"/>
    <p:sldId id="285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30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F7EA6-15C7-4208-A847-F3AF69A771AA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6A729-5CCC-4E2D-97CA-5E1D9E7E97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312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B5649-18C9-49C8-9523-015A41D0EFB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37807-068F-46E6-9C8F-89C32AFCE9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Lecture 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Titrations II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Question 1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5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V. 50.0 </a:t>
            </a:r>
            <a:r>
              <a:rPr lang="en-US" dirty="0" err="1"/>
              <a:t>mL</a:t>
            </a:r>
            <a:r>
              <a:rPr lang="en-US" dirty="0"/>
              <a:t> of 0.1 M HNO</a:t>
            </a:r>
            <a:r>
              <a:rPr lang="en-US" baseline="-25000" dirty="0"/>
              <a:t>3</a:t>
            </a:r>
            <a:r>
              <a:rPr lang="en-US" dirty="0"/>
              <a:t> by 0.20 M KOH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Rank these titrations in order of  increasing pH at the halfway point to equivalence.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V&lt;I&lt;II&lt;IV&lt;III  b. V&lt;IV&lt;I&lt;II&lt;III  c. V&lt;II&lt;I&lt;IV&lt;III  d. V&lt;II&lt;IV&lt;I&lt;III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441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Question 1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5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V. 50.0 </a:t>
            </a:r>
            <a:r>
              <a:rPr lang="en-US" dirty="0" err="1"/>
              <a:t>mL</a:t>
            </a:r>
            <a:r>
              <a:rPr lang="en-US" dirty="0"/>
              <a:t> of 0.1 M HNO</a:t>
            </a:r>
            <a:r>
              <a:rPr lang="en-US" baseline="-25000" dirty="0"/>
              <a:t>3</a:t>
            </a:r>
            <a:r>
              <a:rPr lang="en-US" dirty="0"/>
              <a:t> by 0.20 M KOH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Rank these titrations in order of  increasing pH at the halfway point to equivalence.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a. V&lt;I&lt;II&lt;IV&lt;III  </a:t>
            </a:r>
            <a:r>
              <a:rPr lang="en-US" dirty="0"/>
              <a:t>b. V&lt;IV&lt;I&lt;II&lt;III  c. V&lt;II&lt;I&lt;IV&lt;III  d. V&lt;II&lt;IV&lt;I&lt;III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9604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Question 2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4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Rank these titrations in order of  increasing pH at the equivalence point.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I&lt;IV&lt;III&lt;II  b. IV&lt;I&lt;III&lt;II  c. III&lt;II&lt;IV&lt;I  d. II&lt;III&lt;I&lt;IV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206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acid titrated by strong base</a:t>
            </a:r>
          </a:p>
        </p:txBody>
      </p:sp>
      <p:pic>
        <p:nvPicPr>
          <p:cNvPr id="8" name="Content Placeholder 7" descr="wa by 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694"/>
            <a:ext cx="4040188" cy="3881649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base titrated by strong acid</a:t>
            </a:r>
          </a:p>
        </p:txBody>
      </p:sp>
      <p:pic>
        <p:nvPicPr>
          <p:cNvPr id="9" name="Content Placeholder 8" descr="s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4033416" cy="3951288"/>
          </a:xfrm>
        </p:spPr>
      </p:pic>
    </p:spTree>
    <p:extLst>
      <p:ext uri="{BB962C8B-B14F-4D97-AF65-F5344CB8AC3E}">
        <p14:creationId xmlns:p14="http://schemas.microsoft.com/office/powerpoint/2010/main" val="42311568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Titration (pH) Curves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weak acid titrated by strong base</a:t>
            </a:r>
          </a:p>
        </p:txBody>
      </p:sp>
      <p:pic>
        <p:nvPicPr>
          <p:cNvPr id="7" name="Content Placeholder 6" descr="wa by sb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weak base titrated by strong acid</a:t>
            </a:r>
          </a:p>
        </p:txBody>
      </p:sp>
      <p:pic>
        <p:nvPicPr>
          <p:cNvPr id="8" name="Content Placeholder 7" descr="w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549438"/>
            <a:ext cx="4041775" cy="3202162"/>
          </a:xfrm>
        </p:spPr>
      </p:pic>
    </p:spTree>
    <p:extLst>
      <p:ext uri="{BB962C8B-B14F-4D97-AF65-F5344CB8AC3E}">
        <p14:creationId xmlns:p14="http://schemas.microsoft.com/office/powerpoint/2010/main" val="786615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Question 2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4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Rank these titrations in order of  increasing pH at the equivalence point.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I&lt;IV&lt;III&lt;II  b. IV&lt;I&lt;III&lt;II  c. III&lt;II&lt;IV&lt;I  d. II&lt;III&lt;I&lt;IV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874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Question 2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4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Rank these titrations in order of  increasing pH at the equivalence point.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a. I&lt;IV&lt;III&lt;II  </a:t>
            </a:r>
            <a:r>
              <a:rPr lang="en-US" dirty="0"/>
              <a:t>b. IV&lt;I&lt;III&lt;II  c. III&lt;II&lt;IV&lt;I  d. II&lt;III&lt;I&lt;IV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521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Question 1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5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V. 50.0 </a:t>
            </a:r>
            <a:r>
              <a:rPr lang="en-US" dirty="0" err="1"/>
              <a:t>mL</a:t>
            </a:r>
            <a:r>
              <a:rPr lang="en-US" dirty="0"/>
              <a:t> of 0.1 M HNO</a:t>
            </a:r>
            <a:r>
              <a:rPr lang="en-US" baseline="-25000" dirty="0"/>
              <a:t>3</a:t>
            </a:r>
            <a:r>
              <a:rPr lang="en-US" dirty="0"/>
              <a:t> by 0.20 M KOH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Rank these titrations in order of  increasing pH at the halfway point to equivalence.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V&lt;I&lt;II&lt;IV&lt;III  b. V&lt;IV&lt;I&lt;II&lt;III  c. V&lt;II&lt;I&lt;IV&lt;III  d. V&lt;II&lt;IV&lt;I&lt;III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5578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5561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Strong Acid – Strong Base Titrations</a:t>
            </a:r>
          </a:p>
        </p:txBody>
      </p:sp>
      <p:pic>
        <p:nvPicPr>
          <p:cNvPr id="4" name="Content Placeholder 3" descr="wa by s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16591" y="1600200"/>
            <a:ext cx="4710818" cy="4525963"/>
          </a:xfrm>
        </p:spPr>
      </p:pic>
    </p:spTree>
    <p:extLst>
      <p:ext uri="{BB962C8B-B14F-4D97-AF65-F5344CB8AC3E}">
        <p14:creationId xmlns:p14="http://schemas.microsoft.com/office/powerpoint/2010/main" val="4900577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acid titrated by strong base</a:t>
            </a:r>
          </a:p>
        </p:txBody>
      </p:sp>
      <p:pic>
        <p:nvPicPr>
          <p:cNvPr id="8" name="Content Placeholder 7" descr="wa by 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694"/>
            <a:ext cx="4040188" cy="3881649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base titrated by strong acid</a:t>
            </a:r>
          </a:p>
        </p:txBody>
      </p:sp>
      <p:pic>
        <p:nvPicPr>
          <p:cNvPr id="9" name="Content Placeholder 8" descr="s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4033416" cy="3951288"/>
          </a:xfrm>
        </p:spPr>
      </p:pic>
    </p:spTree>
    <p:extLst>
      <p:ext uri="{BB962C8B-B14F-4D97-AF65-F5344CB8AC3E}">
        <p14:creationId xmlns:p14="http://schemas.microsoft.com/office/powerpoint/2010/main" val="2281230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Acid vs. Strong Acid Titration</a:t>
            </a:r>
          </a:p>
        </p:txBody>
      </p:sp>
      <p:pic>
        <p:nvPicPr>
          <p:cNvPr id="4" name="Content Placeholder 3" descr="sa vs wa titr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0244" y="1600200"/>
            <a:ext cx="4423511" cy="4525963"/>
          </a:xfr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Acid-Strong Base Titrations</a:t>
            </a:r>
          </a:p>
        </p:txBody>
      </p:sp>
      <p:pic>
        <p:nvPicPr>
          <p:cNvPr id="4" name="Content Placeholder 3" descr="wa by sb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57470" y="1600200"/>
            <a:ext cx="4629060" cy="4525963"/>
          </a:xfrm>
        </p:spPr>
      </p:pic>
      <p:sp>
        <p:nvSpPr>
          <p:cNvPr id="5" name="TextBox 4"/>
          <p:cNvSpPr txBox="1"/>
          <p:nvPr/>
        </p:nvSpPr>
        <p:spPr>
          <a:xfrm>
            <a:off x="609600" y="2286000"/>
            <a:ext cx="2033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100.0 </a:t>
            </a:r>
            <a:r>
              <a:rPr lang="en-US" dirty="0" err="1"/>
              <a:t>mL</a:t>
            </a:r>
            <a:r>
              <a:rPr lang="en-US" dirty="0"/>
              <a:t> of 0.50 </a:t>
            </a:r>
          </a:p>
          <a:p>
            <a:r>
              <a:rPr lang="en-US" dirty="0"/>
              <a:t>M HF titrated by 1.0 M </a:t>
            </a:r>
            <a:r>
              <a:rPr lang="en-US" dirty="0" err="1"/>
              <a:t>NaOH</a:t>
            </a:r>
            <a:r>
              <a:rPr lang="en-US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267200"/>
            <a:ext cx="2061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Neutralization </a:t>
            </a:r>
            <a:r>
              <a:rPr lang="en-US" dirty="0" err="1"/>
              <a:t>rxn</a:t>
            </a:r>
            <a:r>
              <a:rPr lang="en-US" dirty="0"/>
              <a:t>:</a:t>
            </a:r>
          </a:p>
          <a:p>
            <a:r>
              <a:rPr lang="en-US" dirty="0"/>
              <a:t>HF + OH</a:t>
            </a:r>
            <a:r>
              <a:rPr lang="en-US" baseline="30000" dirty="0"/>
              <a:t>-</a:t>
            </a:r>
            <a:r>
              <a:rPr lang="en-US" dirty="0"/>
              <a:t> → F</a:t>
            </a:r>
            <a:r>
              <a:rPr lang="en-US" baseline="30000" dirty="0"/>
              <a:t>-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Consider the following two titrations: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900" dirty="0"/>
              <a:t>I. 50.0 </a:t>
            </a:r>
            <a:r>
              <a:rPr lang="en-US" sz="2900" dirty="0" err="1"/>
              <a:t>mL</a:t>
            </a:r>
            <a:r>
              <a:rPr lang="en-US" sz="2900" dirty="0"/>
              <a:t> of 0.1 M HCO</a:t>
            </a:r>
            <a:r>
              <a:rPr lang="en-US" sz="2900" baseline="-25000" dirty="0"/>
              <a:t>2</a:t>
            </a:r>
            <a:r>
              <a:rPr lang="en-US" sz="2900" dirty="0"/>
              <a:t>H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-4</a:t>
            </a:r>
            <a:r>
              <a:rPr lang="en-US" sz="2900" dirty="0"/>
              <a:t>) by 0.20 M KOH</a:t>
            </a:r>
          </a:p>
          <a:p>
            <a:pPr>
              <a:buNone/>
            </a:pPr>
            <a:r>
              <a:rPr lang="en-US" sz="2900" dirty="0"/>
              <a:t>	II. 50.0 </a:t>
            </a:r>
            <a:r>
              <a:rPr lang="en-US" sz="2900" dirty="0" err="1"/>
              <a:t>mL</a:t>
            </a:r>
            <a:r>
              <a:rPr lang="en-US" sz="2900" dirty="0"/>
              <a:t> of 0.1 M HOC</a:t>
            </a:r>
            <a:r>
              <a:rPr lang="en-US" sz="2900" baseline="-25000" dirty="0"/>
              <a:t>6</a:t>
            </a:r>
            <a:r>
              <a:rPr lang="en-US" sz="2900" dirty="0"/>
              <a:t>H</a:t>
            </a:r>
            <a:r>
              <a:rPr lang="en-US" sz="2900" baseline="-25000" dirty="0"/>
              <a:t>5</a:t>
            </a:r>
            <a:r>
              <a:rPr lang="en-US" sz="2900" dirty="0"/>
              <a:t>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-10</a:t>
            </a:r>
            <a:r>
              <a:rPr lang="en-US" sz="2900" dirty="0"/>
              <a:t>) by 0.20 M KOH</a:t>
            </a:r>
          </a:p>
          <a:p>
            <a:pPr>
              <a:buNone/>
            </a:pPr>
            <a:r>
              <a:rPr lang="en-US" sz="2900" dirty="0"/>
              <a:t>	III. 50.0 </a:t>
            </a:r>
            <a:r>
              <a:rPr lang="en-US" sz="2900" dirty="0" err="1"/>
              <a:t>mL</a:t>
            </a:r>
            <a:r>
              <a:rPr lang="en-US" sz="2900" dirty="0"/>
              <a:t> of 0.1 M HNO</a:t>
            </a:r>
            <a:r>
              <a:rPr lang="en-US" sz="2900" baseline="-25000" dirty="0"/>
              <a:t>3</a:t>
            </a:r>
            <a:r>
              <a:rPr lang="en-US" sz="2900" dirty="0"/>
              <a:t> by 0.20 M KOH</a:t>
            </a:r>
          </a:p>
          <a:p>
            <a:pPr>
              <a:buNone/>
            </a:pPr>
            <a:endParaRPr lang="en-US" sz="2900" dirty="0"/>
          </a:p>
          <a:p>
            <a:pPr>
              <a:buNone/>
            </a:pPr>
            <a:r>
              <a:rPr lang="en-US" dirty="0"/>
              <a:t>Which of the following statements is false?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The HNO</a:t>
            </a:r>
            <a:r>
              <a:rPr lang="en-US" baseline="-25000" dirty="0"/>
              <a:t>3</a:t>
            </a:r>
            <a:r>
              <a:rPr lang="en-US" dirty="0"/>
              <a:t> titration has a lower pH initially before the titration begins as compared to the other titrations.</a:t>
            </a:r>
          </a:p>
          <a:p>
            <a:pPr>
              <a:buNone/>
            </a:pPr>
            <a:r>
              <a:rPr lang="en-US" dirty="0"/>
              <a:t>b. At 12.5 </a:t>
            </a:r>
            <a:r>
              <a:rPr lang="en-US" dirty="0" err="1"/>
              <a:t>mL</a:t>
            </a:r>
            <a:r>
              <a:rPr lang="en-US" dirty="0"/>
              <a:t> KOH added, the HCO</a:t>
            </a:r>
            <a:r>
              <a:rPr lang="en-US" baseline="-25000" dirty="0"/>
              <a:t>2</a:t>
            </a:r>
            <a:r>
              <a:rPr lang="en-US" dirty="0"/>
              <a:t>H titration has pH ≈ 4.0.</a:t>
            </a:r>
          </a:p>
          <a:p>
            <a:pPr>
              <a:buNone/>
            </a:pPr>
            <a:r>
              <a:rPr lang="en-US" dirty="0"/>
              <a:t>c. At the halfway point to equivalence for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titration, the pH is acidic.</a:t>
            </a:r>
          </a:p>
          <a:p>
            <a:pPr>
              <a:buNone/>
            </a:pPr>
            <a:r>
              <a:rPr lang="en-US" dirty="0"/>
              <a:t>d. The pH of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 has a higher pH at the equivalence point as compared to the HCO</a:t>
            </a:r>
            <a:r>
              <a:rPr lang="en-US" baseline="-25000" dirty="0"/>
              <a:t>2</a:t>
            </a:r>
            <a:r>
              <a:rPr lang="en-US" dirty="0"/>
              <a:t>H titration.</a:t>
            </a:r>
          </a:p>
          <a:p>
            <a:pPr>
              <a:buNone/>
            </a:pPr>
            <a:r>
              <a:rPr lang="en-US" dirty="0"/>
              <a:t>e. The pH of the HNO</a:t>
            </a:r>
            <a:r>
              <a:rPr lang="en-US" baseline="-25000" dirty="0"/>
              <a:t>3</a:t>
            </a:r>
            <a:r>
              <a:rPr lang="en-US" dirty="0"/>
              <a:t> titration is 7.0 at 25.0 </a:t>
            </a:r>
            <a:r>
              <a:rPr lang="en-US" dirty="0" err="1"/>
              <a:t>mL</a:t>
            </a:r>
            <a:r>
              <a:rPr lang="en-US" dirty="0"/>
              <a:t> KOH added.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Consider the following two titrations: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900" dirty="0"/>
              <a:t>I. 50.0 </a:t>
            </a:r>
            <a:r>
              <a:rPr lang="en-US" sz="2900" dirty="0" err="1"/>
              <a:t>mL</a:t>
            </a:r>
            <a:r>
              <a:rPr lang="en-US" sz="2900" dirty="0"/>
              <a:t> of 0.1 M HCO</a:t>
            </a:r>
            <a:r>
              <a:rPr lang="en-US" sz="2900" baseline="-25000" dirty="0"/>
              <a:t>2</a:t>
            </a:r>
            <a:r>
              <a:rPr lang="en-US" sz="2900" dirty="0"/>
              <a:t>H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-4</a:t>
            </a:r>
            <a:r>
              <a:rPr lang="en-US" sz="2900" dirty="0"/>
              <a:t>) by 0.20 M KOH</a:t>
            </a:r>
          </a:p>
          <a:p>
            <a:pPr>
              <a:buNone/>
            </a:pPr>
            <a:r>
              <a:rPr lang="en-US" sz="2900" dirty="0"/>
              <a:t>	II. 50.0 </a:t>
            </a:r>
            <a:r>
              <a:rPr lang="en-US" sz="2900" dirty="0" err="1"/>
              <a:t>mL</a:t>
            </a:r>
            <a:r>
              <a:rPr lang="en-US" sz="2900" dirty="0"/>
              <a:t> of 0.1 M HOC</a:t>
            </a:r>
            <a:r>
              <a:rPr lang="en-US" sz="2900" baseline="-25000" dirty="0"/>
              <a:t>6</a:t>
            </a:r>
            <a:r>
              <a:rPr lang="en-US" sz="2900" dirty="0"/>
              <a:t>H</a:t>
            </a:r>
            <a:r>
              <a:rPr lang="en-US" sz="2900" baseline="-25000" dirty="0"/>
              <a:t>5</a:t>
            </a:r>
            <a:r>
              <a:rPr lang="en-US" sz="2900" dirty="0"/>
              <a:t>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-10</a:t>
            </a:r>
            <a:r>
              <a:rPr lang="en-US" sz="2900" dirty="0"/>
              <a:t>) by 0.20 M KOH</a:t>
            </a:r>
          </a:p>
          <a:p>
            <a:pPr>
              <a:buNone/>
            </a:pPr>
            <a:r>
              <a:rPr lang="en-US" sz="2900" dirty="0"/>
              <a:t>	III. 50.0 </a:t>
            </a:r>
            <a:r>
              <a:rPr lang="en-US" sz="2900" dirty="0" err="1"/>
              <a:t>mL</a:t>
            </a:r>
            <a:r>
              <a:rPr lang="en-US" sz="2900" dirty="0"/>
              <a:t> of 0.1 M HNO</a:t>
            </a:r>
            <a:r>
              <a:rPr lang="en-US" sz="2900" baseline="-25000" dirty="0"/>
              <a:t>3</a:t>
            </a:r>
            <a:r>
              <a:rPr lang="en-US" sz="2900" dirty="0"/>
              <a:t> by 0.20 M KOH</a:t>
            </a:r>
          </a:p>
          <a:p>
            <a:pPr>
              <a:buNone/>
            </a:pPr>
            <a:endParaRPr lang="en-US" sz="2900" dirty="0"/>
          </a:p>
          <a:p>
            <a:pPr>
              <a:buNone/>
            </a:pPr>
            <a:r>
              <a:rPr lang="en-US" dirty="0"/>
              <a:t>Which of the following statements is false?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The HNO</a:t>
            </a:r>
            <a:r>
              <a:rPr lang="en-US" baseline="-25000" dirty="0"/>
              <a:t>3</a:t>
            </a:r>
            <a:r>
              <a:rPr lang="en-US" dirty="0"/>
              <a:t> titration has a lower pH initially before the titration begins as compared to the other titrations.</a:t>
            </a:r>
          </a:p>
          <a:p>
            <a:pPr>
              <a:buNone/>
            </a:pPr>
            <a:r>
              <a:rPr lang="en-US" dirty="0"/>
              <a:t>b. At 12.5 </a:t>
            </a:r>
            <a:r>
              <a:rPr lang="en-US" dirty="0" err="1"/>
              <a:t>mL</a:t>
            </a:r>
            <a:r>
              <a:rPr lang="en-US" dirty="0"/>
              <a:t> KOH added, the HCO</a:t>
            </a:r>
            <a:r>
              <a:rPr lang="en-US" baseline="-25000" dirty="0"/>
              <a:t>2</a:t>
            </a:r>
            <a:r>
              <a:rPr lang="en-US" dirty="0"/>
              <a:t>H titration has pH ≈ 4.0.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c. At the halfway point to equivalence for the HOC</a:t>
            </a:r>
            <a:r>
              <a:rPr lang="en-US" baseline="-25000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rgbClr val="FF0000"/>
                </a:solidFill>
              </a:rPr>
              <a:t>H</a:t>
            </a:r>
            <a:r>
              <a:rPr lang="en-US" baseline="-25000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rgbClr val="FF0000"/>
                </a:solidFill>
              </a:rPr>
              <a:t> titration, the pH is acidic.</a:t>
            </a:r>
          </a:p>
          <a:p>
            <a:pPr>
              <a:buNone/>
            </a:pPr>
            <a:r>
              <a:rPr lang="en-US" dirty="0"/>
              <a:t>d. The pH of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 has a higher pH at the equivalence point as compared to the HCO</a:t>
            </a:r>
            <a:r>
              <a:rPr lang="en-US" baseline="-25000" dirty="0"/>
              <a:t>2</a:t>
            </a:r>
            <a:r>
              <a:rPr lang="en-US" dirty="0"/>
              <a:t>H titration.</a:t>
            </a:r>
          </a:p>
          <a:p>
            <a:pPr>
              <a:buNone/>
            </a:pPr>
            <a:r>
              <a:rPr lang="en-US" dirty="0"/>
              <a:t>e. The pH of the HNO</a:t>
            </a:r>
            <a:r>
              <a:rPr lang="en-US" baseline="-25000" dirty="0"/>
              <a:t>3</a:t>
            </a:r>
            <a:r>
              <a:rPr lang="en-US" dirty="0"/>
              <a:t> titration is 7.0 at 25.0 </a:t>
            </a:r>
            <a:r>
              <a:rPr lang="en-US" dirty="0" err="1"/>
              <a:t>mL</a:t>
            </a:r>
            <a:r>
              <a:rPr lang="en-US" dirty="0"/>
              <a:t> KOH added.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Acid Titration (pH) Curves</a:t>
            </a:r>
          </a:p>
        </p:txBody>
      </p:sp>
      <p:pic>
        <p:nvPicPr>
          <p:cNvPr id="6" name="Content Placeholder 5" descr="lots of wa by s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42765" y="1600200"/>
            <a:ext cx="4058469" cy="4525963"/>
          </a:xfr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Acid-Strong Base Titrations</a:t>
            </a:r>
          </a:p>
        </p:txBody>
      </p:sp>
      <p:pic>
        <p:nvPicPr>
          <p:cNvPr id="4" name="Content Placeholder 3" descr="wa by sb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57470" y="1600200"/>
            <a:ext cx="4629060" cy="4525963"/>
          </a:xfr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Acid vs. Strong Acid Titration</a:t>
            </a:r>
          </a:p>
        </p:txBody>
      </p:sp>
      <p:pic>
        <p:nvPicPr>
          <p:cNvPr id="4" name="Content Placeholder 3" descr="sa vs wa titr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0244" y="1600200"/>
            <a:ext cx="4423511" cy="4525963"/>
          </a:xfr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acid titrated by strong base</a:t>
            </a:r>
          </a:p>
        </p:txBody>
      </p:sp>
      <p:pic>
        <p:nvPicPr>
          <p:cNvPr id="8" name="Content Placeholder 7" descr="wa by 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694"/>
            <a:ext cx="4040188" cy="3881649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base titrated by strong acid</a:t>
            </a:r>
          </a:p>
        </p:txBody>
      </p:sp>
      <p:pic>
        <p:nvPicPr>
          <p:cNvPr id="9" name="Content Placeholder 8" descr="s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4033416" cy="3951288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Weak Base – Strong </a:t>
            </a:r>
            <a:r>
              <a:rPr lang="en-US"/>
              <a:t>Acid Titration</a:t>
            </a:r>
            <a:endParaRPr lang="en-US" dirty="0"/>
          </a:p>
        </p:txBody>
      </p:sp>
      <p:pic>
        <p:nvPicPr>
          <p:cNvPr id="4" name="Content Placeholder 3" descr="wb by s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15660" y="1600200"/>
            <a:ext cx="5712680" cy="45259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Titration (pH) Curves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weak acid titrated by strong base</a:t>
            </a:r>
          </a:p>
        </p:txBody>
      </p:sp>
      <p:pic>
        <p:nvPicPr>
          <p:cNvPr id="7" name="Content Placeholder 6" descr="wa by sb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weak base titrated by strong acid</a:t>
            </a:r>
          </a:p>
        </p:txBody>
      </p:sp>
      <p:pic>
        <p:nvPicPr>
          <p:cNvPr id="8" name="Content Placeholder 7" descr="w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549438"/>
            <a:ext cx="4041775" cy="3202162"/>
          </a:xfrm>
        </p:spPr>
      </p:pic>
    </p:spTree>
    <p:extLst>
      <p:ext uri="{BB962C8B-B14F-4D97-AF65-F5344CB8AC3E}">
        <p14:creationId xmlns:p14="http://schemas.microsoft.com/office/powerpoint/2010/main" val="18123255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5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V. 50.0 </a:t>
            </a:r>
            <a:r>
              <a:rPr lang="en-US" dirty="0" err="1"/>
              <a:t>mL</a:t>
            </a:r>
            <a:r>
              <a:rPr lang="en-US" dirty="0"/>
              <a:t> of 0.1 M HNO</a:t>
            </a:r>
            <a:r>
              <a:rPr lang="en-US" baseline="-25000" dirty="0"/>
              <a:t>3</a:t>
            </a:r>
            <a:r>
              <a:rPr lang="en-US" dirty="0"/>
              <a:t> by 0.20 M KOH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Rank these titrations in order of  increasing pH at the halfway point to equivalence.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V&lt;I&lt;II&lt;IV&lt;III  b. V&lt;IV&lt;I&lt;II&lt;III  c. V&lt;II&lt;I&lt;IV&lt;III  d. V&lt;II&lt;IV&lt;I&lt;III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acid titrated by strong base</a:t>
            </a:r>
          </a:p>
        </p:txBody>
      </p:sp>
      <p:pic>
        <p:nvPicPr>
          <p:cNvPr id="8" name="Content Placeholder 7" descr="wa by 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694"/>
            <a:ext cx="4040188" cy="3881649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base titrated by strong acid</a:t>
            </a:r>
          </a:p>
        </p:txBody>
      </p:sp>
      <p:pic>
        <p:nvPicPr>
          <p:cNvPr id="9" name="Content Placeholder 8" descr="s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4033416" cy="3951288"/>
          </a:xfr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Titration (pH) Curves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weak acid titrated by strong base</a:t>
            </a:r>
          </a:p>
        </p:txBody>
      </p:sp>
      <p:pic>
        <p:nvPicPr>
          <p:cNvPr id="7" name="Content Placeholder 6" descr="wa by sb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weak base titrated by strong acid</a:t>
            </a:r>
          </a:p>
        </p:txBody>
      </p:sp>
      <p:pic>
        <p:nvPicPr>
          <p:cNvPr id="8" name="Content Placeholder 7" descr="w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549438"/>
            <a:ext cx="4041775" cy="3202162"/>
          </a:xfr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5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V. 50.0 </a:t>
            </a:r>
            <a:r>
              <a:rPr lang="en-US" dirty="0" err="1"/>
              <a:t>mL</a:t>
            </a:r>
            <a:r>
              <a:rPr lang="en-US" dirty="0"/>
              <a:t> of 0.1 M HNO</a:t>
            </a:r>
            <a:r>
              <a:rPr lang="en-US" baseline="-25000" dirty="0"/>
              <a:t>3</a:t>
            </a:r>
            <a:r>
              <a:rPr lang="en-US" dirty="0"/>
              <a:t> by 0.20 M KOH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Rank these titrations in order of  increasing pH at the halfway point to equivalence.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V&lt;I&lt;II&lt;IV&lt;III  b. V&lt;IV&lt;I&lt;II&lt;III  c. V&lt;II&lt;I&lt;IV&lt;III  d. V&lt;II&lt;IV&lt;I&lt;III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5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V. 50.0 </a:t>
            </a:r>
            <a:r>
              <a:rPr lang="en-US" dirty="0" err="1"/>
              <a:t>mL</a:t>
            </a:r>
            <a:r>
              <a:rPr lang="en-US" dirty="0"/>
              <a:t> of 0.1 M HNO</a:t>
            </a:r>
            <a:r>
              <a:rPr lang="en-US" baseline="-25000" dirty="0"/>
              <a:t>3</a:t>
            </a:r>
            <a:r>
              <a:rPr lang="en-US" dirty="0"/>
              <a:t> by 0.20 M KOH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Rank these titrations in order of  increasing pH at the halfway point to equivalence.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a. V&lt;I&lt;II&lt;IV&lt;III  </a:t>
            </a:r>
            <a:r>
              <a:rPr lang="en-US" dirty="0"/>
              <a:t>b. V&lt;IV&lt;I&lt;II&lt;III  c. V&lt;II&lt;I&lt;IV&lt;III  d. V&lt;II&lt;IV&lt;I&lt;III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4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Rank these titrations in order of  increasing pH at the equivalence point.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I&lt;IV&lt;III&lt;II  b. IV&lt;I&lt;III&lt;II  c. III&lt;II&lt;IV&lt;I  d. II&lt;III&lt;I&lt;IV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acid titrated by strong base</a:t>
            </a:r>
          </a:p>
        </p:txBody>
      </p:sp>
      <p:pic>
        <p:nvPicPr>
          <p:cNvPr id="8" name="Content Placeholder 7" descr="wa by 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694"/>
            <a:ext cx="4040188" cy="3881649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base titrated by strong acid</a:t>
            </a:r>
          </a:p>
        </p:txBody>
      </p:sp>
      <p:pic>
        <p:nvPicPr>
          <p:cNvPr id="9" name="Content Placeholder 8" descr="s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4033416" cy="3951288"/>
          </a:xfrm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Titration (pH) Curves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weak acid titrated by strong base</a:t>
            </a:r>
          </a:p>
        </p:txBody>
      </p:sp>
      <p:pic>
        <p:nvPicPr>
          <p:cNvPr id="7" name="Content Placeholder 6" descr="wa by sb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weak base titrated by strong acid</a:t>
            </a:r>
          </a:p>
        </p:txBody>
      </p:sp>
      <p:pic>
        <p:nvPicPr>
          <p:cNvPr id="8" name="Content Placeholder 7" descr="w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549438"/>
            <a:ext cx="4041775" cy="3202162"/>
          </a:xfrm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4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Rank these titrations in order of  increasing pH at the equivalence point.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I&lt;IV&lt;III&lt;II  b. IV&lt;I&lt;III&lt;II  c. III&lt;II&lt;IV&lt;I  d. II&lt;III&lt;I&lt;IV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Question 1 – p 105a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5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V. 50.0 </a:t>
            </a:r>
            <a:r>
              <a:rPr lang="en-US" dirty="0" err="1"/>
              <a:t>mL</a:t>
            </a:r>
            <a:r>
              <a:rPr lang="en-US" dirty="0"/>
              <a:t> of 0.1 M HNO</a:t>
            </a:r>
            <a:r>
              <a:rPr lang="en-US" baseline="-25000" dirty="0"/>
              <a:t>3</a:t>
            </a:r>
            <a:r>
              <a:rPr lang="en-US" dirty="0"/>
              <a:t> by 0.20 M KOH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Rank these titrations in order of  increasing pH at the halfway point to equivalence.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V&lt;I&lt;II&lt;IV&lt;III  b. V&lt;IV&lt;I&lt;II&lt;III  c. V&lt;II&lt;I&lt;IV&lt;III  d. V&lt;II&lt;IV&lt;I&lt;III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52241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4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Rank these titrations in order of  increasing pH at the equivalence point.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a. I&lt;IV&lt;III&lt;II  </a:t>
            </a:r>
            <a:r>
              <a:rPr lang="en-US" dirty="0"/>
              <a:t>b. IV&lt;I&lt;III&lt;II  c. III&lt;II&lt;IV&lt;I  d. II&lt;III&lt;I&lt;IV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Question 2 – p 105a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4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  <a:p>
            <a:pPr>
              <a:buNone/>
            </a:pPr>
            <a:r>
              <a:rPr lang="en-US" dirty="0"/>
              <a:t>Rank these titrations in order of  increasing pH at the equivalence point.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I&lt;IV&lt;III&lt;II  b. IV&lt;I&lt;III&lt;II  c. III&lt;II&lt;IV&lt;I  d. II&lt;III&lt;I&lt;IV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987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Question 1 – p 105a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Consider the following 5 titrations: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I. 50.0 </a:t>
            </a:r>
            <a:r>
              <a:rPr lang="en-US" dirty="0" err="1"/>
              <a:t>mL</a:t>
            </a:r>
            <a:r>
              <a:rPr lang="en-US" dirty="0"/>
              <a:t> of 0.1 M HONH</a:t>
            </a:r>
            <a:r>
              <a:rPr lang="en-US" baseline="-25000" dirty="0"/>
              <a:t>2</a:t>
            </a:r>
            <a:r>
              <a:rPr lang="en-US" dirty="0"/>
              <a:t>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-8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II. 50.0 </a:t>
            </a:r>
            <a:r>
              <a:rPr lang="en-US" dirty="0" err="1"/>
              <a:t>mL</a:t>
            </a:r>
            <a:r>
              <a:rPr lang="en-US" dirty="0"/>
              <a:t> of 0.1 M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(K</a:t>
            </a:r>
            <a:r>
              <a:rPr lang="en-US" baseline="-25000" dirty="0"/>
              <a:t>a</a:t>
            </a:r>
            <a:r>
              <a:rPr lang="en-US" dirty="0"/>
              <a:t> ≈ 1 x 10</a:t>
            </a:r>
            <a:r>
              <a:rPr lang="en-US" baseline="30000" dirty="0"/>
              <a:t>-10</a:t>
            </a:r>
            <a:r>
              <a:rPr lang="en-US" dirty="0"/>
              <a:t>) by 0.20 M KOH</a:t>
            </a:r>
          </a:p>
          <a:p>
            <a:pPr>
              <a:buNone/>
            </a:pPr>
            <a:r>
              <a:rPr lang="en-US" dirty="0"/>
              <a:t>	III. 50.0 </a:t>
            </a:r>
            <a:r>
              <a:rPr lang="en-US" dirty="0" err="1"/>
              <a:t>mL</a:t>
            </a:r>
            <a:r>
              <a:rPr lang="en-US" dirty="0"/>
              <a:t> of 0.1 M Ca(OH)</a:t>
            </a:r>
            <a:r>
              <a:rPr lang="en-US" baseline="-25000" dirty="0"/>
              <a:t>2</a:t>
            </a:r>
            <a:r>
              <a:rPr lang="en-US" dirty="0"/>
              <a:t>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IV. 50.0 </a:t>
            </a:r>
            <a:r>
              <a:rPr lang="en-US" dirty="0" err="1"/>
              <a:t>mL</a:t>
            </a:r>
            <a:r>
              <a:rPr lang="en-US" dirty="0"/>
              <a:t> of 0.1 M (C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)</a:t>
            </a:r>
            <a:r>
              <a:rPr lang="en-US" baseline="-25000" dirty="0"/>
              <a:t>2</a:t>
            </a:r>
            <a:r>
              <a:rPr lang="en-US" dirty="0"/>
              <a:t>NH (K</a:t>
            </a:r>
            <a:r>
              <a:rPr lang="en-US" baseline="-25000" dirty="0"/>
              <a:t>b</a:t>
            </a:r>
            <a:r>
              <a:rPr lang="en-US" dirty="0"/>
              <a:t> ≈ 1 x 10</a:t>
            </a:r>
            <a:r>
              <a:rPr lang="en-US" baseline="30000" dirty="0"/>
              <a:t>-3</a:t>
            </a:r>
            <a:r>
              <a:rPr lang="en-US" dirty="0"/>
              <a:t>) by 0.20 M </a:t>
            </a:r>
            <a:r>
              <a:rPr lang="en-US" dirty="0" err="1"/>
              <a:t>HBr</a:t>
            </a:r>
            <a:endParaRPr lang="en-US" dirty="0"/>
          </a:p>
          <a:p>
            <a:pPr>
              <a:buNone/>
            </a:pPr>
            <a:r>
              <a:rPr lang="en-US" dirty="0"/>
              <a:t>	V. 50.0 </a:t>
            </a:r>
            <a:r>
              <a:rPr lang="en-US" dirty="0" err="1"/>
              <a:t>mL</a:t>
            </a:r>
            <a:r>
              <a:rPr lang="en-US" dirty="0"/>
              <a:t> of 0.1 M HNO</a:t>
            </a:r>
            <a:r>
              <a:rPr lang="en-US" baseline="-25000" dirty="0"/>
              <a:t>3</a:t>
            </a:r>
            <a:r>
              <a:rPr lang="en-US" dirty="0"/>
              <a:t> by 0.20 M KOH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Rank these titrations in order of  increasing pH at the halfway point to equivalence.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V&lt;I&lt;II&lt;IV&lt;III  b. V&lt;IV&lt;I&lt;II&lt;III  c. V&lt;II&lt;I&lt;IV&lt;III  d. V&lt;II&lt;IV&lt;I&lt;III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148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acid titrated by strong base</a:t>
            </a:r>
          </a:p>
        </p:txBody>
      </p:sp>
      <p:pic>
        <p:nvPicPr>
          <p:cNvPr id="8" name="Content Placeholder 7" descr="wa by 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694"/>
            <a:ext cx="4040188" cy="3881649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base titrated by strong acid</a:t>
            </a:r>
          </a:p>
        </p:txBody>
      </p:sp>
      <p:pic>
        <p:nvPicPr>
          <p:cNvPr id="9" name="Content Placeholder 8" descr="s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4033416" cy="3951288"/>
          </a:xfrm>
        </p:spPr>
      </p:pic>
    </p:spTree>
    <p:extLst>
      <p:ext uri="{BB962C8B-B14F-4D97-AF65-F5344CB8AC3E}">
        <p14:creationId xmlns:p14="http://schemas.microsoft.com/office/powerpoint/2010/main" val="1270716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Titration (pH) Curves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weak acid titrated by strong base</a:t>
            </a:r>
          </a:p>
        </p:txBody>
      </p:sp>
      <p:pic>
        <p:nvPicPr>
          <p:cNvPr id="7" name="Content Placeholder 6" descr="wa by sb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weak base titrated by strong acid</a:t>
            </a:r>
          </a:p>
        </p:txBody>
      </p:sp>
      <p:pic>
        <p:nvPicPr>
          <p:cNvPr id="8" name="Content Placeholder 7" descr="w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549438"/>
            <a:ext cx="4041775" cy="3202162"/>
          </a:xfrm>
        </p:spPr>
      </p:pic>
    </p:spTree>
    <p:extLst>
      <p:ext uri="{BB962C8B-B14F-4D97-AF65-F5344CB8AC3E}">
        <p14:creationId xmlns:p14="http://schemas.microsoft.com/office/powerpoint/2010/main" val="34396231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Acid Titration (pH) Curves</a:t>
            </a:r>
          </a:p>
        </p:txBody>
      </p:sp>
      <p:pic>
        <p:nvPicPr>
          <p:cNvPr id="6" name="Content Placeholder 5" descr="lots of wa by s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42765" y="1600200"/>
            <a:ext cx="4058469" cy="4525963"/>
          </a:xfrm>
        </p:spPr>
      </p:pic>
    </p:spTree>
    <p:extLst>
      <p:ext uri="{BB962C8B-B14F-4D97-AF65-F5344CB8AC3E}">
        <p14:creationId xmlns:p14="http://schemas.microsoft.com/office/powerpoint/2010/main" val="328155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2986</Words>
  <Application>Microsoft Office PowerPoint</Application>
  <PresentationFormat>On-screen Show (4:3)</PresentationFormat>
  <Paragraphs>246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Arial</vt:lpstr>
      <vt:lpstr>Calibri</vt:lpstr>
      <vt:lpstr>Office Theme</vt:lpstr>
      <vt:lpstr>Lecture 7</vt:lpstr>
      <vt:lpstr>Titration (pH) Curve – a plot of pH of solution vs. volume of titrant added</vt:lpstr>
      <vt:lpstr>More Titration (pH) Curves</vt:lpstr>
      <vt:lpstr>Lecture Question 1 – p 105a</vt:lpstr>
      <vt:lpstr>Lecture Question 2 – p 105a</vt:lpstr>
      <vt:lpstr>Lecture Question 1 – p 105a</vt:lpstr>
      <vt:lpstr>Titration (pH) Curve – a plot of pH of solution vs. volume of titrant added</vt:lpstr>
      <vt:lpstr>More Titration (pH) Curves</vt:lpstr>
      <vt:lpstr>Multiple Acid Titration (pH) Curves</vt:lpstr>
      <vt:lpstr>Lecture Question 1</vt:lpstr>
      <vt:lpstr>Lecture Question 1</vt:lpstr>
      <vt:lpstr>Lecture Question 2</vt:lpstr>
      <vt:lpstr>Titration (pH) Curve – a plot of pH of solution vs. volume of titrant added</vt:lpstr>
      <vt:lpstr>More Titration (pH) Curves</vt:lpstr>
      <vt:lpstr>Lecture Question 2</vt:lpstr>
      <vt:lpstr>Lecture Question 2</vt:lpstr>
      <vt:lpstr>Lecture Question 1</vt:lpstr>
      <vt:lpstr>PowerPoint Presentation</vt:lpstr>
      <vt:lpstr>Strong Acid – Strong Base Titrations</vt:lpstr>
      <vt:lpstr>Weak Acid vs. Strong Acid Titration</vt:lpstr>
      <vt:lpstr>Weak Acid-Strong Base Titrations</vt:lpstr>
      <vt:lpstr>Clicker Question</vt:lpstr>
      <vt:lpstr>PowerPoint Presentation</vt:lpstr>
      <vt:lpstr>Clicker Question</vt:lpstr>
      <vt:lpstr>Multiple Acid Titration (pH) Curves</vt:lpstr>
      <vt:lpstr>Weak Acid-Strong Base Titrations</vt:lpstr>
      <vt:lpstr>Weak Acid vs. Strong Acid Titration</vt:lpstr>
      <vt:lpstr>Titration (pH) Curve – a plot of pH of solution vs. volume of titrant added</vt:lpstr>
      <vt:lpstr>Weak Base – Strong Acid Titration</vt:lpstr>
      <vt:lpstr>Clicker Question</vt:lpstr>
      <vt:lpstr>Titration (pH) Curve – a plot of pH of solution vs. volume of titrant added</vt:lpstr>
      <vt:lpstr>More Titration (pH) Curves</vt:lpstr>
      <vt:lpstr>Clicker Question</vt:lpstr>
      <vt:lpstr>PowerPoint Presentation</vt:lpstr>
      <vt:lpstr>Clicker Question</vt:lpstr>
      <vt:lpstr>Clicker Question</vt:lpstr>
      <vt:lpstr>Titration (pH) Curve – a plot of pH of solution vs. volume of titrant added</vt:lpstr>
      <vt:lpstr>More Titration (pH) Curves</vt:lpstr>
      <vt:lpstr>Clicker Question</vt:lpstr>
      <vt:lpstr>Clicker Question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26</dc:title>
  <dc:creator>Tom</dc:creator>
  <cp:lastModifiedBy>Tom Hummel</cp:lastModifiedBy>
  <cp:revision>30</cp:revision>
  <dcterms:created xsi:type="dcterms:W3CDTF">2010-04-21T14:26:12Z</dcterms:created>
  <dcterms:modified xsi:type="dcterms:W3CDTF">2025-06-26T02:59:00Z</dcterms:modified>
</cp:coreProperties>
</file>