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8"/>
  </p:notesMasterIdLst>
  <p:handoutMasterIdLst>
    <p:handoutMasterId r:id="rId9"/>
  </p:handoutMasterIdLst>
  <p:sldIdLst>
    <p:sldId id="533" r:id="rId2"/>
    <p:sldId id="727" r:id="rId3"/>
    <p:sldId id="554" r:id="rId4"/>
    <p:sldId id="555" r:id="rId5"/>
    <p:sldId id="317" r:id="rId6"/>
    <p:sldId id="395" r:id="rId7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26" autoAdjust="0"/>
    <p:restoredTop sz="94694" autoAdjust="0"/>
  </p:normalViewPr>
  <p:slideViewPr>
    <p:cSldViewPr>
      <p:cViewPr varScale="1">
        <p:scale>
          <a:sx n="62" d="100"/>
          <a:sy n="62" d="100"/>
        </p:scale>
        <p:origin x="64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4A64EE90-B687-E9E2-174E-A3BCDA10F1E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65B7D2CA-84C0-11C0-25EA-728B8274047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428" name="Rectangle 4">
            <a:extLst>
              <a:ext uri="{FF2B5EF4-FFF2-40B4-BE49-F238E27FC236}">
                <a16:creationId xmlns:a16="http://schemas.microsoft.com/office/drawing/2014/main" id="{DA264F1C-C271-7610-E5CC-73FE2BBE5D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429" name="Rectangle 5">
            <a:extLst>
              <a:ext uri="{FF2B5EF4-FFF2-40B4-BE49-F238E27FC236}">
                <a16:creationId xmlns:a16="http://schemas.microsoft.com/office/drawing/2014/main" id="{90DAEC81-0D28-8005-A985-48C154B4BDA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Tahoma" panose="020B0604030504040204" pitchFamily="34" charset="0"/>
              </a:defRPr>
            </a:lvl1pPr>
          </a:lstStyle>
          <a:p>
            <a:fld id="{818F5EF7-E9DE-2A40-910E-9EF59DDD54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F4C4F24-41BC-5689-C695-8ED506E7075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E86A65-0B4D-FF57-8959-5AD89D54C17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67EB04BB-105C-B443-A886-EC061BC749A3}" type="datetimeFigureOut">
              <a:rPr lang="en-US" altLang="en-US"/>
              <a:pPr>
                <a:defRPr/>
              </a:pPr>
              <a:t>11/14/2025</a:t>
            </a:fld>
            <a:endParaRPr lang="en-US" alt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57D0DA7-9760-21D3-F972-F18B2E736E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8CDCB31-E866-C723-3E63-34CE06B280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9FCBAA-6B9F-49AA-0A23-A4FF6D57482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7871EB-1A47-2D0A-E81F-55E39CDAC6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3A9B42-14FC-C747-B695-E30F863D6D9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2EEBA657-DC6A-2A27-36F1-74956ADC6C78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513D848C-CD96-DBD1-1A18-25E99B41B77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>
                <a:extLst>
                  <a:ext uri="{FF2B5EF4-FFF2-40B4-BE49-F238E27FC236}">
                    <a16:creationId xmlns:a16="http://schemas.microsoft.com/office/drawing/2014/main" id="{B220851F-1E1F-AD96-2EE7-75722A2B2C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>
                  <a:defRPr/>
                </a:pPr>
                <a:endParaRPr lang="en-US" altLang="en-US" dirty="0"/>
              </a:p>
            </p:txBody>
          </p:sp>
          <p:sp>
            <p:nvSpPr>
              <p:cNvPr id="13" name="Rectangle 5">
                <a:extLst>
                  <a:ext uri="{FF2B5EF4-FFF2-40B4-BE49-F238E27FC236}">
                    <a16:creationId xmlns:a16="http://schemas.microsoft.com/office/drawing/2014/main" id="{9A30C412-ED1C-5623-74C4-21E8B4248C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>
                  <a:defRPr/>
                </a:pPr>
                <a:endParaRPr lang="en-US" altLang="en-US" dirty="0"/>
              </a:p>
            </p:txBody>
          </p:sp>
        </p:grp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D4C4C41B-FDD9-255F-1A55-4B0BC7E8A7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>
                <a:extLst>
                  <a:ext uri="{FF2B5EF4-FFF2-40B4-BE49-F238E27FC236}">
                    <a16:creationId xmlns:a16="http://schemas.microsoft.com/office/drawing/2014/main" id="{5D04E30A-7E4A-0FBE-B461-1B7758CFE9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>
                  <a:defRPr/>
                </a:pPr>
                <a:endParaRPr lang="en-US" altLang="en-US" dirty="0"/>
              </a:p>
            </p:txBody>
          </p:sp>
          <p:sp>
            <p:nvSpPr>
              <p:cNvPr id="11" name="Rectangle 8">
                <a:extLst>
                  <a:ext uri="{FF2B5EF4-FFF2-40B4-BE49-F238E27FC236}">
                    <a16:creationId xmlns:a16="http://schemas.microsoft.com/office/drawing/2014/main" id="{D851148B-998B-DBF9-2F16-0BBBD3D041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>
                  <a:defRPr/>
                </a:pPr>
                <a:endParaRPr lang="en-US" altLang="en-US" dirty="0"/>
              </a:p>
            </p:txBody>
          </p:sp>
        </p:grp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E97686AA-D3FD-1478-B610-07192B5D4E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defRPr/>
              </a:pPr>
              <a:endParaRPr lang="en-US" altLang="en-US" dirty="0"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D5087BA4-36AD-2307-3581-E2C0F74DD2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defRPr/>
              </a:pPr>
              <a:endParaRPr lang="en-US" altLang="en-US" dirty="0"/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81A5E4C5-1724-EE8E-F832-5E775F27E65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defRPr/>
              </a:pPr>
              <a:endParaRPr lang="en-US" altLang="en-US" dirty="0"/>
            </a:p>
          </p:txBody>
        </p:sp>
      </p:grpSp>
      <p:sp>
        <p:nvSpPr>
          <p:cNvPr id="13722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3722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38715EB2-D117-C6B0-0EEB-C0B36561D3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1C2BBA04-65F6-D72D-1E40-0633D6C98D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E4EB5637-1972-613A-A044-B5EFC800FC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AA2FFC9-5607-DC40-8995-C8E4EF6285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4759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CDD3A1D3-9D26-4784-9D54-8EC9B62A7C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35072C06-FAE0-BBB5-D2FE-B1E278DBBA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2D4B01B5-E318-7E7F-EEFF-059BDDEF9B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F14716-B614-F84A-8B79-CCBD29CAE2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5374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24074BC1-138E-2134-55F8-E0EF20C78F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A1E5FEEE-B452-867B-4315-D7A202E2B0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F77EBB75-F491-F3AF-C94B-51FF2037AA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A604B5-2CE7-5440-BD63-1A967E28E2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8555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A42182AE-6F8B-E230-811E-4D0193959C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91E02B03-04A7-D70E-78A9-E688165D70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A4C5BCEC-65D2-6299-E435-07A7092ED5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C37F7E-EE59-0B48-B437-E880E01801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9057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83F623C0-BEBC-66F9-85D3-F0964F3A48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F445F13E-A1FC-3BFA-FB40-8B91912502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EC29B820-1B11-5D55-0306-75AE17CB6A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E2183A-0F18-D940-A90F-494184087F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4394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36730286-060D-FCA7-6AAA-B285545C06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5F438319-6F09-EF3C-CB48-901117E330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7461B6E6-EF12-BB46-2938-43E709137D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FF13DF-DB32-3043-92E4-146A476FB3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9236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B27FF28C-D9B9-8D52-6C88-B7BD4E609D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69BEFA0B-FCFE-40D6-6039-967A0067CC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BBAFB2B8-4597-A6FC-BB1B-D73CA3B5C7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02782F-770B-EB42-BAD8-4272CAE688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5259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9424AD98-ECDB-FF5A-BF48-CD76EE6536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A6AB2700-5505-E730-696C-021FCF0521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920390AB-68BF-E3AF-6B37-9FDD70B3E0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91CD23-B2DC-684F-8A62-EC16EC9E76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5136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34BE87D6-0178-6E4F-7CA7-C825E6FA85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6FC51706-7FBE-DA2C-8E1F-404C95BDEE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D54A7B55-6F28-ADC7-7F5E-4C80D4FCA0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D521B6-00BB-4E4F-8DDC-DF2FB3DCC8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5968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0063F789-D501-4B54-910F-5897F61DA8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FDCCEF3D-9C60-DCE2-42EC-BF8C89D9AD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24FB4883-0918-98A9-4F23-3F81D1F3CD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F6701D-95BA-D742-A30E-E29FE422B9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5583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39C95387-8E52-BFEB-C308-9BD33EF2D0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706FA868-1C92-8CA8-F506-8BE02C1862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AA890B47-C9E4-6A62-6F1A-50090832C0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D36A82-E159-E140-A4BE-4AA5D35EBB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510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1297971-5A7C-9A86-EC08-53F286EB6A07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 dirty="0">
              <a:latin typeface="Tahoma" pitchFamily="34" charset="0"/>
            </a:endParaRP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0818676-47CF-2C68-47AB-299A8A5AB905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 dirty="0">
              <a:latin typeface="Tahoma" pitchFamily="34" charset="0"/>
            </a:endParaRP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EF8715A-E7B2-B955-7690-5D9D817099CD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 dirty="0">
              <a:latin typeface="Tahoma" pitchFamily="34" charset="0"/>
            </a:endParaRP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DA142AF-F324-18D4-B54E-A32CD3CC9233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 dirty="0">
              <a:latin typeface="Tahoma" pitchFamily="34" charset="0"/>
            </a:endParaRP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E45CCAE-7302-B0B3-2E44-FD3F7494E437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 dirty="0">
              <a:latin typeface="Tahoma" pitchFamily="34" charset="0"/>
            </a:endParaRPr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D6477B2F-1329-6A4F-89A8-ADCB2F60CF67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 dirty="0">
              <a:latin typeface="Tahoma" pitchFamily="34" charset="0"/>
            </a:endParaRP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4BCEFDF1-2F2D-FC5E-E6C3-5CE50EDD8FA2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 dirty="0">
              <a:latin typeface="Tahoma" pitchFamily="34" charset="0"/>
            </a:endParaRPr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D656B98E-9815-E68F-4E3B-ED82940F8C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627EB953-EA5E-881F-927C-7537B18C79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36203" name="Rectangle 11">
            <a:extLst>
              <a:ext uri="{FF2B5EF4-FFF2-40B4-BE49-F238E27FC236}">
                <a16:creationId xmlns:a16="http://schemas.microsoft.com/office/drawing/2014/main" id="{D2B8C31B-85D6-FCB7-EFEE-AAFF7EE95A7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6204" name="Rectangle 12">
            <a:extLst>
              <a:ext uri="{FF2B5EF4-FFF2-40B4-BE49-F238E27FC236}">
                <a16:creationId xmlns:a16="http://schemas.microsoft.com/office/drawing/2014/main" id="{BF68F4C4-544C-BFA1-D394-4F57436CF8B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6205" name="Rectangle 13">
            <a:extLst>
              <a:ext uri="{FF2B5EF4-FFF2-40B4-BE49-F238E27FC236}">
                <a16:creationId xmlns:a16="http://schemas.microsoft.com/office/drawing/2014/main" id="{6E3FA400-0E41-9382-A5AC-764787D64EF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panose="020B0604030504040204" pitchFamily="34" charset="0"/>
              </a:defRPr>
            </a:lvl1pPr>
          </a:lstStyle>
          <a:p>
            <a:fld id="{FCAFEF91-809D-BD43-A353-5BD7465FA21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1" r:id="rId1"/>
    <p:sldLayoutId id="2147484191" r:id="rId2"/>
    <p:sldLayoutId id="2147484192" r:id="rId3"/>
    <p:sldLayoutId id="2147484193" r:id="rId4"/>
    <p:sldLayoutId id="2147484194" r:id="rId5"/>
    <p:sldLayoutId id="2147484195" r:id="rId6"/>
    <p:sldLayoutId id="2147484196" r:id="rId7"/>
    <p:sldLayoutId id="2147484197" r:id="rId8"/>
    <p:sldLayoutId id="2147484198" r:id="rId9"/>
    <p:sldLayoutId id="2147484199" r:id="rId10"/>
    <p:sldLayoutId id="214748420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6000"/>
              <a:t>As always…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2362200"/>
            <a:ext cx="9067800" cy="4191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/>
              <a:t>OWL</a:t>
            </a:r>
          </a:p>
          <a:p>
            <a:pPr eaLnBrk="1" hangingPunct="1">
              <a:defRPr/>
            </a:pPr>
            <a:r>
              <a:rPr lang="en-US" altLang="en-US" dirty="0"/>
              <a:t>Lecture videos</a:t>
            </a:r>
          </a:p>
          <a:p>
            <a:pPr eaLnBrk="1" hangingPunct="1">
              <a:defRPr/>
            </a:pPr>
            <a:r>
              <a:rPr lang="en-US" altLang="en-US" dirty="0"/>
              <a:t>Textbook</a:t>
            </a:r>
          </a:p>
          <a:p>
            <a:pPr lvl="1" eaLnBrk="1" hangingPunct="1">
              <a:defRPr/>
            </a:pPr>
            <a:r>
              <a:rPr lang="en-US" altLang="en-US" dirty="0"/>
              <a:t>Read</a:t>
            </a:r>
          </a:p>
          <a:p>
            <a:pPr lvl="1" eaLnBrk="1" hangingPunct="1">
              <a:defRPr/>
            </a:pPr>
            <a:r>
              <a:rPr lang="en-US" altLang="en-US" dirty="0"/>
              <a:t>Do text homework </a:t>
            </a:r>
          </a:p>
          <a:p>
            <a:pPr marL="457200" lvl="1" indent="0"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marL="9525" lvl="1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/>
              <a:t>Quiz </a:t>
            </a:r>
            <a:r>
              <a:rPr lang="en-US" altLang="en-US"/>
              <a:t>#8.</a:t>
            </a: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dirty="0"/>
          </a:p>
        </p:txBody>
      </p:sp>
      <p:sp>
        <p:nvSpPr>
          <p:cNvPr id="512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CF75B89-A034-4D4D-A9ED-F34A3E0EB68D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2887731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7F780ACE-A6BA-4683-0253-BC3727C3147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Clicker Question</a:t>
            </a:r>
          </a:p>
        </p:txBody>
      </p:sp>
      <p:sp>
        <p:nvSpPr>
          <p:cNvPr id="319491" name="Rectangle 3">
            <a:extLst>
              <a:ext uri="{FF2B5EF4-FFF2-40B4-BE49-F238E27FC236}">
                <a16:creationId xmlns:a16="http://schemas.microsoft.com/office/drawing/2014/main" id="{43173736-E5F0-BFD9-1033-0928D1EA71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7772400" cy="41148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400" dirty="0"/>
              <a:t>Consider 1.0 </a:t>
            </a:r>
            <a:r>
              <a:rPr lang="en-US" sz="2400" dirty="0" err="1"/>
              <a:t>mol</a:t>
            </a:r>
            <a:r>
              <a:rPr lang="en-US" sz="2400" dirty="0"/>
              <a:t> samples of the following gases at STP (0</a:t>
            </a:r>
            <a:r>
              <a:rPr lang="en-US" sz="2400" dirty="0">
                <a:sym typeface="Symbol"/>
              </a:rPr>
              <a:t></a:t>
            </a:r>
            <a:r>
              <a:rPr lang="en-US" sz="2400" dirty="0"/>
              <a:t>C, 1 </a:t>
            </a:r>
            <a:r>
              <a:rPr lang="en-US" sz="2400" dirty="0" err="1"/>
              <a:t>atm</a:t>
            </a:r>
            <a:r>
              <a:rPr lang="en-US" sz="2400" dirty="0"/>
              <a:t>):  CO, He, SO</a:t>
            </a:r>
            <a:r>
              <a:rPr lang="en-US" sz="2400" baseline="-25000" dirty="0"/>
              <a:t>2</a:t>
            </a:r>
            <a:r>
              <a:rPr lang="en-US" sz="2400" dirty="0"/>
              <a:t>, and N</a:t>
            </a:r>
            <a:r>
              <a:rPr lang="en-US" sz="2400" baseline="-25000" dirty="0"/>
              <a:t>2</a:t>
            </a:r>
            <a:r>
              <a:rPr lang="en-US" sz="2400" dirty="0"/>
              <a:t>.  Arrange the gases from most ideal behavior to least ideal behavior.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2400" dirty="0"/>
          </a:p>
          <a:p>
            <a:pPr marL="627063" indent="0">
              <a:buFont typeface="Wingdings" panose="05000000000000000000" pitchFamily="2" charset="2"/>
              <a:buNone/>
              <a:tabLst>
                <a:tab pos="5254625" algn="l"/>
              </a:tabLst>
              <a:defRPr/>
            </a:pPr>
            <a:r>
              <a:rPr lang="en-US" sz="2400" b="1" dirty="0"/>
              <a:t>most ideal	least ideal</a:t>
            </a:r>
            <a:endParaRPr lang="en-US" sz="2400" dirty="0"/>
          </a:p>
          <a:p>
            <a:pPr marL="1377950" indent="-914400">
              <a:buFont typeface="Wingdings" panose="05000000000000000000" pitchFamily="2" charset="2"/>
              <a:buNone/>
              <a:tabLst>
                <a:tab pos="2743200" algn="l"/>
                <a:tab pos="4121150" algn="l"/>
                <a:tab pos="5486400" algn="l"/>
              </a:tabLst>
              <a:defRPr/>
            </a:pPr>
            <a:r>
              <a:rPr lang="en-US" sz="2400" dirty="0"/>
              <a:t>a)	N</a:t>
            </a:r>
            <a:r>
              <a:rPr lang="en-US" sz="2400" baseline="-25000" dirty="0"/>
              <a:t>2</a:t>
            </a:r>
            <a:r>
              <a:rPr lang="en-US" sz="2400" dirty="0"/>
              <a:t>	He	SO</a:t>
            </a:r>
            <a:r>
              <a:rPr lang="en-US" sz="2400" baseline="-25000" dirty="0"/>
              <a:t>2</a:t>
            </a:r>
            <a:r>
              <a:rPr lang="en-US" sz="2400" dirty="0"/>
              <a:t>	CO</a:t>
            </a:r>
          </a:p>
          <a:p>
            <a:pPr marL="1377950" indent="-914400">
              <a:buFont typeface="Wingdings" panose="05000000000000000000" pitchFamily="2" charset="2"/>
              <a:buNone/>
              <a:tabLst>
                <a:tab pos="2743200" algn="l"/>
                <a:tab pos="4121150" algn="l"/>
                <a:tab pos="5486400" algn="l"/>
              </a:tabLst>
              <a:defRPr/>
            </a:pPr>
            <a:r>
              <a:rPr lang="en-US" sz="2400" dirty="0"/>
              <a:t>b)	N</a:t>
            </a:r>
            <a:r>
              <a:rPr lang="en-US" sz="2400" baseline="-25000" dirty="0"/>
              <a:t>2</a:t>
            </a:r>
            <a:r>
              <a:rPr lang="en-US" sz="2400" dirty="0"/>
              <a:t>	He	CO	SO</a:t>
            </a:r>
            <a:r>
              <a:rPr lang="en-US" sz="2400" baseline="-25000" dirty="0"/>
              <a:t>2</a:t>
            </a:r>
            <a:endParaRPr lang="en-US" sz="2400" dirty="0"/>
          </a:p>
          <a:p>
            <a:pPr marL="1377950" indent="-914400">
              <a:buFont typeface="Wingdings" panose="05000000000000000000" pitchFamily="2" charset="2"/>
              <a:buNone/>
              <a:tabLst>
                <a:tab pos="2743200" algn="l"/>
                <a:tab pos="4121150" algn="l"/>
                <a:tab pos="5486400" algn="l"/>
              </a:tabLst>
              <a:defRPr/>
            </a:pPr>
            <a:r>
              <a:rPr lang="en-US" sz="2400" dirty="0"/>
              <a:t>c)	He	N</a:t>
            </a:r>
            <a:r>
              <a:rPr lang="en-US" sz="2400" baseline="-25000" dirty="0"/>
              <a:t>2</a:t>
            </a:r>
            <a:r>
              <a:rPr lang="en-US" sz="2400" dirty="0"/>
              <a:t>	SO</a:t>
            </a:r>
            <a:r>
              <a:rPr lang="en-US" sz="2400" baseline="-25000" dirty="0"/>
              <a:t>2</a:t>
            </a:r>
            <a:r>
              <a:rPr lang="en-US" sz="2400" dirty="0"/>
              <a:t>	CO</a:t>
            </a:r>
          </a:p>
          <a:p>
            <a:pPr marL="1377950" indent="-914400">
              <a:buFont typeface="Wingdings" panose="05000000000000000000" pitchFamily="2" charset="2"/>
              <a:buNone/>
              <a:tabLst>
                <a:tab pos="2743200" algn="l"/>
                <a:tab pos="4121150" algn="l"/>
                <a:tab pos="5486400" algn="l"/>
              </a:tabLst>
              <a:defRPr/>
            </a:pPr>
            <a:r>
              <a:rPr lang="en-US" sz="2400" dirty="0"/>
              <a:t>d)	He	CO	N</a:t>
            </a:r>
            <a:r>
              <a:rPr lang="en-US" sz="2400" baseline="-25000" dirty="0"/>
              <a:t>2</a:t>
            </a:r>
            <a:r>
              <a:rPr lang="en-US" sz="2400" dirty="0"/>
              <a:t>	SO</a:t>
            </a:r>
            <a:r>
              <a:rPr lang="en-US" sz="2400" baseline="-25000" dirty="0"/>
              <a:t>2</a:t>
            </a:r>
            <a:endParaRPr lang="en-US" sz="2400" dirty="0"/>
          </a:p>
          <a:p>
            <a:pPr marL="1377950" indent="-914400">
              <a:buFont typeface="Wingdings" panose="05000000000000000000" pitchFamily="2" charset="2"/>
              <a:buNone/>
              <a:tabLst>
                <a:tab pos="2743200" algn="l"/>
                <a:tab pos="4121150" algn="l"/>
                <a:tab pos="5486400" algn="l"/>
              </a:tabLst>
              <a:defRPr/>
            </a:pPr>
            <a:r>
              <a:rPr lang="en-US" sz="2400" dirty="0"/>
              <a:t>e)	He	N</a:t>
            </a:r>
            <a:r>
              <a:rPr lang="en-US" sz="2400" baseline="-25000" dirty="0"/>
              <a:t>2</a:t>
            </a:r>
            <a:r>
              <a:rPr lang="en-US" sz="2400" dirty="0"/>
              <a:t>	CO	SO</a:t>
            </a:r>
            <a:r>
              <a:rPr lang="en-US" sz="2400" baseline="-25000" dirty="0"/>
              <a:t>2</a:t>
            </a:r>
            <a:endParaRPr lang="en-US" sz="2400" dirty="0"/>
          </a:p>
          <a:p>
            <a:pPr lvl="1">
              <a:defRPr/>
            </a:pPr>
            <a:endParaRPr lang="en-US" alt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D32FDE2-15F1-1082-CEBE-CAFC16D17A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5888038"/>
            <a:ext cx="5943600" cy="533400"/>
          </a:xfrm>
          <a:prstGeom prst="rect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ea typeface="MS PGothic" panose="020B0600070205080204" pitchFamily="34" charset="-128"/>
            </a:endParaRPr>
          </a:p>
        </p:txBody>
      </p:sp>
      <p:sp>
        <p:nvSpPr>
          <p:cNvPr id="13317" name="Slide Number Placeholder 1">
            <a:extLst>
              <a:ext uri="{FF2B5EF4-FFF2-40B4-BE49-F238E27FC236}">
                <a16:creationId xmlns:a16="http://schemas.microsoft.com/office/drawing/2014/main" id="{F74E89E5-3C9B-9926-9009-268B3DA94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137F8B2-B68D-4332-862B-641BDB9BA41A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marL="342900" indent="-342900"/>
            <a:r>
              <a:rPr lang="en-US" altLang="en-US"/>
              <a:t>Previous Exam Question (1/2)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81200"/>
            <a:ext cx="8791575" cy="4800600"/>
          </a:xfrm>
        </p:spPr>
        <p:txBody>
          <a:bodyPr/>
          <a:lstStyle/>
          <a:p>
            <a:pPr marL="9525" lvl="1" indent="0">
              <a:buFont typeface="Wingdings" panose="05000000000000000000" pitchFamily="2" charset="2"/>
              <a:buNone/>
              <a:defRPr/>
            </a:pPr>
            <a:r>
              <a:rPr lang="en-US" sz="2400" dirty="0"/>
              <a:t>Consider the formation of N</a:t>
            </a:r>
            <a:r>
              <a:rPr lang="en-US" sz="2400" baseline="-25000" dirty="0"/>
              <a:t>2</a:t>
            </a:r>
            <a:r>
              <a:rPr lang="en-US" sz="2400" dirty="0"/>
              <a:t>O(</a:t>
            </a:r>
            <a:r>
              <a:rPr lang="en-US" sz="2400" i="1" dirty="0"/>
              <a:t>g</a:t>
            </a:r>
            <a:r>
              <a:rPr lang="en-US" sz="2400" dirty="0"/>
              <a:t>) (skeletal structure is N–N–O) from N</a:t>
            </a:r>
            <a:r>
              <a:rPr lang="en-US" sz="2400" baseline="-25000" dirty="0"/>
              <a:t>2</a:t>
            </a:r>
            <a:r>
              <a:rPr lang="en-US" sz="2400" dirty="0"/>
              <a:t>(</a:t>
            </a:r>
            <a:r>
              <a:rPr lang="en-US" sz="2400" i="1" dirty="0"/>
              <a:t>g</a:t>
            </a:r>
            <a:r>
              <a:rPr lang="en-US" sz="2400" dirty="0"/>
              <a:t>) and O</a:t>
            </a:r>
            <a:r>
              <a:rPr lang="en-US" sz="2400" baseline="-25000" dirty="0"/>
              <a:t>2</a:t>
            </a:r>
            <a:r>
              <a:rPr lang="en-US" sz="2400" dirty="0"/>
              <a:t>(</a:t>
            </a:r>
            <a:r>
              <a:rPr lang="en-US" sz="2400" i="1" dirty="0"/>
              <a:t>g</a:t>
            </a:r>
            <a:r>
              <a:rPr lang="en-US" sz="2400" dirty="0"/>
              <a:t>).</a:t>
            </a:r>
          </a:p>
          <a:p>
            <a:pPr marL="9525" lvl="1" indent="0">
              <a:buFont typeface="Wingdings" panose="05000000000000000000" pitchFamily="2" charset="2"/>
              <a:buNone/>
              <a:defRPr/>
            </a:pPr>
            <a:endParaRPr lang="en-US" sz="800" dirty="0"/>
          </a:p>
          <a:p>
            <a:pPr marL="9525" lvl="1" indent="0">
              <a:buFont typeface="Wingdings" panose="05000000000000000000" pitchFamily="2" charset="2"/>
              <a:buNone/>
              <a:defRPr/>
            </a:pPr>
            <a:r>
              <a:rPr lang="en-US" sz="2400" dirty="0"/>
              <a:t>Using all possible resonance structures and formal charge arguments, estimate </a:t>
            </a:r>
            <a:r>
              <a:rPr lang="en-US" sz="2400" dirty="0" err="1"/>
              <a:t>Δ</a:t>
            </a:r>
            <a:r>
              <a:rPr lang="en-US" sz="2400" i="1" dirty="0" err="1"/>
              <a:t>H</a:t>
            </a:r>
            <a:r>
              <a:rPr lang="en-US" sz="2400" baseline="-25000" dirty="0" err="1"/>
              <a:t>f</a:t>
            </a:r>
            <a:r>
              <a:rPr lang="en-US" sz="2400" dirty="0"/>
              <a:t>° for N</a:t>
            </a:r>
            <a:r>
              <a:rPr lang="en-US" sz="2400" baseline="-25000" dirty="0"/>
              <a:t>2</a:t>
            </a:r>
            <a:r>
              <a:rPr lang="en-US" sz="2400" dirty="0"/>
              <a:t>O(</a:t>
            </a:r>
            <a:r>
              <a:rPr lang="en-US" sz="2400" i="1" dirty="0"/>
              <a:t>g</a:t>
            </a:r>
            <a:r>
              <a:rPr lang="en-US" sz="2400" dirty="0"/>
              <a:t>) given the bond energies below.  </a:t>
            </a:r>
          </a:p>
          <a:p>
            <a:pPr marL="9525" lvl="1" indent="0">
              <a:buFont typeface="Wingdings" panose="05000000000000000000" pitchFamily="2" charset="2"/>
              <a:buNone/>
              <a:defRPr/>
            </a:pPr>
            <a:endParaRPr lang="en-US" altLang="en-US" sz="2400" dirty="0"/>
          </a:p>
          <a:p>
            <a:pPr marL="9525" lvl="1" indent="0">
              <a:buFont typeface="Wingdings" panose="05000000000000000000" pitchFamily="2" charset="2"/>
              <a:buNone/>
              <a:defRPr/>
            </a:pPr>
            <a:endParaRPr lang="en-US" altLang="en-US" sz="2400" dirty="0"/>
          </a:p>
          <a:p>
            <a:pPr marL="457200" lvl="1" indent="0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lvl="1">
              <a:defRPr/>
            </a:pPr>
            <a:endParaRPr lang="en-US" altLang="en-US" dirty="0"/>
          </a:p>
          <a:p>
            <a:pPr lvl="1">
              <a:defRPr/>
            </a:pPr>
            <a:endParaRPr lang="en-US" altLang="en-US" dirty="0"/>
          </a:p>
          <a:p>
            <a:pPr marL="457200" lvl="1" indent="0">
              <a:buFont typeface="Wingdings" panose="05000000000000000000" pitchFamily="2" charset="2"/>
              <a:buNone/>
              <a:defRPr/>
            </a:pPr>
            <a:endParaRPr lang="en-US" altLang="en-US" dirty="0"/>
          </a:p>
        </p:txBody>
      </p:sp>
      <p:sp>
        <p:nvSpPr>
          <p:cNvPr id="922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B740D29-5CEB-45DF-909E-8EF6B8E79F1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9221" name="Rectangle 4"/>
          <p:cNvSpPr>
            <a:spLocks noChangeArrowheads="1"/>
          </p:cNvSpPr>
          <p:nvPr/>
        </p:nvSpPr>
        <p:spPr bwMode="auto">
          <a:xfrm>
            <a:off x="1150938" y="381000"/>
            <a:ext cx="6934200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/>
        </p:nvGraphicFramePr>
        <p:xfrm>
          <a:off x="1554163" y="3810000"/>
          <a:ext cx="5486400" cy="26336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7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Bond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Bond Energy</a:t>
                      </a:r>
                    </a:p>
                  </a:txBody>
                  <a:tcPr marT="45722" marB="4572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98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O=O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495 kJ/mol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98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N–O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201 kJ/mol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98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N=O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607 kJ/mol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98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N≡O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814 kJ/mol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98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N–N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160 kJ/mol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98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N=N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418 kJ/mol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398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N≡N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941 kJ/mol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4617747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marL="342900" indent="-342900"/>
            <a:r>
              <a:rPr lang="en-US" altLang="en-US"/>
              <a:t>Previous Exam Question (2/2)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81200"/>
            <a:ext cx="8791575" cy="4800600"/>
          </a:xfrm>
        </p:spPr>
        <p:txBody>
          <a:bodyPr/>
          <a:lstStyle/>
          <a:p>
            <a:pPr marL="9525" lvl="1" indent="0">
              <a:buFont typeface="Wingdings" panose="05000000000000000000" pitchFamily="2" charset="2"/>
              <a:buNone/>
              <a:defRPr/>
            </a:pPr>
            <a:r>
              <a:rPr lang="en-US" sz="2400" dirty="0"/>
              <a:t>Consider the formation of N</a:t>
            </a:r>
            <a:r>
              <a:rPr lang="en-US" sz="2400" baseline="-25000" dirty="0"/>
              <a:t>2</a:t>
            </a:r>
            <a:r>
              <a:rPr lang="en-US" sz="2400" dirty="0"/>
              <a:t>O(</a:t>
            </a:r>
            <a:r>
              <a:rPr lang="en-US" sz="2400" i="1" dirty="0"/>
              <a:t>g</a:t>
            </a:r>
            <a:r>
              <a:rPr lang="en-US" sz="2400" dirty="0"/>
              <a:t>) (skeletal structure is N–N–O) from N</a:t>
            </a:r>
            <a:r>
              <a:rPr lang="en-US" sz="2400" baseline="-25000" dirty="0"/>
              <a:t>2</a:t>
            </a:r>
            <a:r>
              <a:rPr lang="en-US" sz="2400" dirty="0"/>
              <a:t>(</a:t>
            </a:r>
            <a:r>
              <a:rPr lang="en-US" sz="2400" i="1" dirty="0"/>
              <a:t>g</a:t>
            </a:r>
            <a:r>
              <a:rPr lang="en-US" sz="2400" dirty="0"/>
              <a:t>) and O</a:t>
            </a:r>
            <a:r>
              <a:rPr lang="en-US" sz="2400" baseline="-25000" dirty="0"/>
              <a:t>2</a:t>
            </a:r>
            <a:r>
              <a:rPr lang="en-US" sz="2400" dirty="0"/>
              <a:t>(</a:t>
            </a:r>
            <a:r>
              <a:rPr lang="en-US" sz="2400" i="1" dirty="0"/>
              <a:t>g</a:t>
            </a:r>
            <a:r>
              <a:rPr lang="en-US" sz="2400" dirty="0"/>
              <a:t>).</a:t>
            </a:r>
          </a:p>
          <a:p>
            <a:pPr marL="9525" lvl="1" indent="0">
              <a:buFont typeface="Wingdings" panose="05000000000000000000" pitchFamily="2" charset="2"/>
              <a:buNone/>
              <a:defRPr/>
            </a:pPr>
            <a:endParaRPr lang="en-US" sz="2400" dirty="0"/>
          </a:p>
          <a:p>
            <a:pPr marL="9525" lvl="1" indent="0">
              <a:buFont typeface="Wingdings" panose="05000000000000000000" pitchFamily="2" charset="2"/>
              <a:buNone/>
              <a:defRPr/>
            </a:pPr>
            <a:endParaRPr lang="en-US" sz="800" dirty="0"/>
          </a:p>
          <a:p>
            <a:pPr marL="352425" lvl="1" indent="-342900">
              <a:defRPr/>
            </a:pPr>
            <a:r>
              <a:rPr lang="en-US" sz="2400" dirty="0"/>
              <a:t>The actual value of </a:t>
            </a:r>
            <a:r>
              <a:rPr lang="en-US" sz="2400" dirty="0" err="1"/>
              <a:t>Δ</a:t>
            </a:r>
            <a:r>
              <a:rPr lang="en-US" sz="2400" i="1" dirty="0" err="1"/>
              <a:t>H</a:t>
            </a:r>
            <a:r>
              <a:rPr lang="en-US" sz="2400" baseline="-25000" dirty="0" err="1"/>
              <a:t>f</a:t>
            </a:r>
            <a:r>
              <a:rPr lang="en-US" sz="2400" dirty="0"/>
              <a:t>° for N</a:t>
            </a:r>
            <a:r>
              <a:rPr lang="en-US" sz="2400" baseline="-25000" dirty="0"/>
              <a:t>2</a:t>
            </a:r>
            <a:r>
              <a:rPr lang="en-US" sz="2400" dirty="0"/>
              <a:t>O(</a:t>
            </a:r>
            <a:r>
              <a:rPr lang="en-US" sz="2400" i="1" dirty="0"/>
              <a:t>g</a:t>
            </a:r>
            <a:r>
              <a:rPr lang="en-US" sz="2400" dirty="0"/>
              <a:t>) is 82 kJ/mol.  Compare this answer to your previous answer.  </a:t>
            </a:r>
          </a:p>
          <a:p>
            <a:pPr marL="352425" lvl="1" indent="-342900">
              <a:defRPr/>
            </a:pPr>
            <a:r>
              <a:rPr lang="en-US" sz="2400" dirty="0"/>
              <a:t>How does it support your choice of most favorable resonance structures based on formal charge?  </a:t>
            </a:r>
          </a:p>
          <a:p>
            <a:pPr marL="352425" lvl="1" indent="-342900">
              <a:defRPr/>
            </a:pPr>
            <a:r>
              <a:rPr lang="en-US" sz="2400" dirty="0"/>
              <a:t>Why is the answer (82 kJ/mol) not exactly the same as any one of your calculations in part “a”? </a:t>
            </a:r>
            <a:endParaRPr lang="en-US" altLang="en-US" sz="2400" dirty="0"/>
          </a:p>
          <a:p>
            <a:pPr marL="9525" lvl="1" indent="0">
              <a:buFont typeface="Wingdings" panose="05000000000000000000" pitchFamily="2" charset="2"/>
              <a:buNone/>
              <a:defRPr/>
            </a:pPr>
            <a:endParaRPr lang="en-US" altLang="en-US" sz="2400" dirty="0"/>
          </a:p>
          <a:p>
            <a:pPr marL="457200" lvl="1" indent="0">
              <a:buFont typeface="Wingdings" panose="05000000000000000000" pitchFamily="2" charset="2"/>
              <a:buNone/>
              <a:defRPr/>
            </a:pPr>
            <a:endParaRPr lang="en-US" altLang="en-US" dirty="0"/>
          </a:p>
          <a:p>
            <a:pPr lvl="1">
              <a:defRPr/>
            </a:pPr>
            <a:endParaRPr lang="en-US" altLang="en-US" dirty="0"/>
          </a:p>
          <a:p>
            <a:pPr lvl="1">
              <a:defRPr/>
            </a:pPr>
            <a:endParaRPr lang="en-US" altLang="en-US" dirty="0"/>
          </a:p>
          <a:p>
            <a:pPr marL="457200" lvl="1" indent="0">
              <a:buFont typeface="Wingdings" panose="05000000000000000000" pitchFamily="2" charset="2"/>
              <a:buNone/>
              <a:defRPr/>
            </a:pPr>
            <a:endParaRPr lang="en-US" altLang="en-US" dirty="0"/>
          </a:p>
        </p:txBody>
      </p:sp>
      <p:sp>
        <p:nvSpPr>
          <p:cNvPr id="1024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A8D13B7-F0CE-4A9E-AABC-EA8137AA0E0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1150938" y="381000"/>
            <a:ext cx="6934200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508405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>
            <a:extLst>
              <a:ext uri="{FF2B5EF4-FFF2-40B4-BE49-F238E27FC236}">
                <a16:creationId xmlns:a16="http://schemas.microsoft.com/office/drawing/2014/main" id="{AF329C0E-09E7-44EE-468C-4E3E6A464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ABC7BBD-1C2C-854B-92C0-8D78D52E5B0D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B42BFADA-4754-51A9-BC3D-2CFAD9AAD0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Three Big Topics</a:t>
            </a: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9242E4AC-F46D-082C-E51A-3A97E80CE0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8229600" cy="5029200"/>
          </a:xfrm>
        </p:spPr>
        <p:txBody>
          <a:bodyPr/>
          <a:lstStyle/>
          <a:p>
            <a:pPr eaLnBrk="1" hangingPunct="1"/>
            <a:r>
              <a:rPr lang="en-US" altLang="en-US" b="1"/>
              <a:t>Stoichiometry:</a:t>
            </a:r>
            <a:r>
              <a:rPr lang="en-US" altLang="en-US"/>
              <a:t> information on “what” happens; allows us to determine amounts of reactants and products.</a:t>
            </a:r>
          </a:p>
          <a:p>
            <a:pPr eaLnBrk="1" hangingPunct="1"/>
            <a:r>
              <a:rPr lang="en-US" altLang="en-US" b="1"/>
              <a:t>Thermodynamics:</a:t>
            </a:r>
            <a:r>
              <a:rPr lang="en-US" altLang="en-US"/>
              <a:t> information on “why” reactions happen; allows us to make predictions about whether a reaction will occur.</a:t>
            </a:r>
          </a:p>
          <a:p>
            <a:pPr eaLnBrk="1" hangingPunct="1"/>
            <a:r>
              <a:rPr lang="en-US" altLang="en-US" b="1"/>
              <a:t>Kinetics:</a:t>
            </a:r>
            <a:r>
              <a:rPr lang="en-US" altLang="en-US"/>
              <a:t> information on “how” reactions happen (mechanisms); relates to the speed of reactions.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4">
            <a:extLst>
              <a:ext uri="{FF2B5EF4-FFF2-40B4-BE49-F238E27FC236}">
                <a16:creationId xmlns:a16="http://schemas.microsoft.com/office/drawing/2014/main" id="{474341DA-96DE-58DD-65F9-71D03E24B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F60FA6F-63C0-A841-98F0-00592C623B82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CE8F926D-D9CB-1EE3-AAF4-09C1978574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0938" y="828675"/>
            <a:ext cx="7793037" cy="762000"/>
          </a:xfrm>
        </p:spPr>
        <p:txBody>
          <a:bodyPr>
            <a:spAutoFit/>
          </a:bodyPr>
          <a:lstStyle/>
          <a:p>
            <a:r>
              <a:rPr lang="en-US" altLang="en-US"/>
              <a:t>Thermodynamics vs. Kinetics</a:t>
            </a:r>
          </a:p>
        </p:txBody>
      </p:sp>
      <p:pic>
        <p:nvPicPr>
          <p:cNvPr id="8196" name="Picture 1">
            <a:extLst>
              <a:ext uri="{FF2B5EF4-FFF2-40B4-BE49-F238E27FC236}">
                <a16:creationId xmlns:a16="http://schemas.microsoft.com/office/drawing/2014/main" id="{12AFAF1E-733B-3075-DDE2-A675ACEBCB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981200"/>
            <a:ext cx="3349625" cy="476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3929</TotalTime>
  <Words>394</Words>
  <Application>Microsoft Office PowerPoint</Application>
  <PresentationFormat>On-screen Show (4:3)</PresentationFormat>
  <Paragraphs>62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MS PGothic</vt:lpstr>
      <vt:lpstr>Arial</vt:lpstr>
      <vt:lpstr>Calibri</vt:lpstr>
      <vt:lpstr>Symbol</vt:lpstr>
      <vt:lpstr>Tahoma</vt:lpstr>
      <vt:lpstr>Times New Roman</vt:lpstr>
      <vt:lpstr>Wingdings</vt:lpstr>
      <vt:lpstr>Blends</vt:lpstr>
      <vt:lpstr>As always…</vt:lpstr>
      <vt:lpstr>Clicker Question</vt:lpstr>
      <vt:lpstr>Previous Exam Question (1/2)</vt:lpstr>
      <vt:lpstr>Previous Exam Question (2/2)</vt:lpstr>
      <vt:lpstr>Three Big Topics</vt:lpstr>
      <vt:lpstr>Thermodynamics vs. Kinetics</vt:lpstr>
    </vt:vector>
  </TitlesOfParts>
  <Company>University of Illinois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Chemistry 100</dc:title>
  <dc:creator>Don Decoste</dc:creator>
  <cp:lastModifiedBy>Decoste, Donald Joseph</cp:lastModifiedBy>
  <cp:revision>173</cp:revision>
  <cp:lastPrinted>2024-11-13T17:30:29Z</cp:lastPrinted>
  <dcterms:created xsi:type="dcterms:W3CDTF">2001-08-23T14:48:38Z</dcterms:created>
  <dcterms:modified xsi:type="dcterms:W3CDTF">2025-11-14T17:33:37Z</dcterms:modified>
</cp:coreProperties>
</file>