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304" r:id="rId2"/>
    <p:sldId id="299" r:id="rId3"/>
    <p:sldId id="314" r:id="rId4"/>
    <p:sldId id="305" r:id="rId5"/>
    <p:sldId id="315" r:id="rId6"/>
    <p:sldId id="324" r:id="rId7"/>
    <p:sldId id="316" r:id="rId8"/>
    <p:sldId id="317" r:id="rId9"/>
    <p:sldId id="307" r:id="rId10"/>
    <p:sldId id="308" r:id="rId11"/>
    <p:sldId id="318" r:id="rId12"/>
    <p:sldId id="309" r:id="rId13"/>
    <p:sldId id="325" r:id="rId14"/>
    <p:sldId id="326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D54D910-C7DA-4591-9063-B2549249A2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7DE5BE4-AAA3-4A4E-AC62-C9C7A94BB4D8}" type="datetimeFigureOut">
              <a:rPr lang="en-US"/>
              <a:pPr>
                <a:defRPr/>
              </a:pPr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4436FF9-F149-43E1-9393-09205B410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40EA030-DCEF-441E-BA86-3E83255E0F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655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85511-9B8D-4E60-9916-6A1118299A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70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94482-24D3-4A77-B5DB-499D44843C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56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343BC-DDB1-4527-AA0A-56B6C26D3D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786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68DCC-3D49-45DC-B682-920C33C319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117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781D6-2558-4DF7-817A-0F61442C84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367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3E1B-55FE-4EDB-93B5-67C434D3B8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89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4057-F0F5-4FD8-969C-FFB09514D7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87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1DA66-1C08-46C6-A1AB-F2151D0496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316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BD988-632E-43B7-B2D8-00810F8F48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569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DE62D-5E45-48F4-87F8-9322FE1084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636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BFA6891-5C98-4069-B077-307EB0FDD3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140445" y="708025"/>
            <a:ext cx="7793037" cy="1143000"/>
          </a:xfrm>
        </p:spPr>
        <p:txBody>
          <a:bodyPr/>
          <a:lstStyle/>
          <a:p>
            <a:r>
              <a:rPr lang="en-US" altLang="en-US" dirty="0"/>
              <a:t>Exam Info – February 18th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856" y="2222501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7:00-8:30 pm – Rooms Posted Online</a:t>
            </a:r>
          </a:p>
          <a:p>
            <a:pPr>
              <a:defRPr/>
            </a:pPr>
            <a:r>
              <a:rPr lang="en-US" sz="2400" dirty="0"/>
              <a:t>Conflict exam: Same day</a:t>
            </a:r>
          </a:p>
          <a:p>
            <a:pPr lvl="1">
              <a:defRPr/>
            </a:pPr>
            <a:r>
              <a:rPr lang="en-US" sz="2400" dirty="0"/>
              <a:t>5-6:30 pm in 165 Noyes Lab</a:t>
            </a:r>
          </a:p>
          <a:p>
            <a:pPr lvl="1">
              <a:defRPr/>
            </a:pPr>
            <a:r>
              <a:rPr lang="en-US" sz="2400" dirty="0"/>
              <a:t>Sign up for conflict in 1026 </a:t>
            </a:r>
            <a:r>
              <a:rPr lang="en-US" sz="2400" dirty="0" err="1"/>
              <a:t>Chem</a:t>
            </a:r>
            <a:r>
              <a:rPr lang="en-US" sz="2400" dirty="0"/>
              <a:t> Annex</a:t>
            </a:r>
          </a:p>
          <a:p>
            <a:pPr>
              <a:defRPr/>
            </a:pPr>
            <a:r>
              <a:rPr lang="en-US" sz="2400" dirty="0"/>
              <a:t>Please email me if you have a conflict with both the regular exam and the conflict exam or get extended time.</a:t>
            </a:r>
          </a:p>
          <a:p>
            <a:pPr>
              <a:defRPr/>
            </a:pPr>
            <a:r>
              <a:rPr lang="en-US" sz="2400" dirty="0"/>
              <a:t>Practice Exams posted online!</a:t>
            </a:r>
          </a:p>
          <a:p>
            <a:pPr>
              <a:defRPr/>
            </a:pPr>
            <a:r>
              <a:rPr lang="en-US" sz="2400" dirty="0"/>
              <a:t>TAs will have review sessions.</a:t>
            </a:r>
          </a:p>
          <a:p>
            <a:pPr>
              <a:defRPr/>
            </a:pPr>
            <a:r>
              <a:rPr lang="en-US" sz="2400" dirty="0"/>
              <a:t>You may use a calculator (NOT TI-</a:t>
            </a:r>
            <a:r>
              <a:rPr lang="en-US" sz="2400" dirty="0" err="1"/>
              <a:t>Nspire</a:t>
            </a:r>
            <a:r>
              <a:rPr lang="en-US" sz="2400" dirty="0"/>
              <a:t>.)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 bwMode="auto">
          <a:xfrm>
            <a:off x="236538" y="-168275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altLang="en-US" sz="2800" i="1" kern="0" dirty="0"/>
              <a:t>Be respectful – no electronics please!</a:t>
            </a:r>
          </a:p>
        </p:txBody>
      </p:sp>
      <p:pic>
        <p:nvPicPr>
          <p:cNvPr id="6" name="Picture 2" descr="Image result for cell phone and lap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5575"/>
            <a:ext cx="11239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&quot;No&quot; Symbol 6"/>
          <p:cNvSpPr/>
          <p:nvPr/>
        </p:nvSpPr>
        <p:spPr bwMode="auto">
          <a:xfrm>
            <a:off x="6705600" y="496888"/>
            <a:ext cx="500063" cy="441325"/>
          </a:xfrm>
          <a:prstGeom prst="noSmoking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83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dirty="0">
                <a:ea typeface="ＭＳ Ｐゴシック" charset="0"/>
                <a:cs typeface="+mj-cs"/>
              </a:rPr>
              <a:t>Clicker #1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		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			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How do the average kinetic energies and particle spends compare?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</a:t>
            </a:r>
          </a:p>
        </p:txBody>
      </p:sp>
      <p:grpSp>
        <p:nvGrpSpPr>
          <p:cNvPr id="12293" name="Teardrop 5"/>
          <p:cNvGrpSpPr>
            <a:grpSpLocks/>
          </p:cNvGrpSpPr>
          <p:nvPr/>
        </p:nvGrpSpPr>
        <p:grpSpPr bwMode="auto">
          <a:xfrm>
            <a:off x="2819400" y="2057400"/>
            <a:ext cx="1255713" cy="1487488"/>
            <a:chOff x="1601" y="730"/>
            <a:chExt cx="791" cy="937"/>
          </a:xfrm>
        </p:grpSpPr>
        <p:pic>
          <p:nvPicPr>
            <p:cNvPr id="12295" name="Teardrop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1" y="730"/>
              <a:ext cx="791" cy="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6" name="Text Box 7"/>
            <p:cNvSpPr txBox="1">
              <a:spLocks noChangeArrowheads="1"/>
            </p:cNvSpPr>
            <p:nvPr/>
          </p:nvSpPr>
          <p:spPr bwMode="auto">
            <a:xfrm rot="8028600">
              <a:off x="1744" y="863"/>
              <a:ext cx="50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anchor="ctr"/>
            <a:lstStyle>
              <a:lvl1pPr defTabSz="4572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defTabSz="4572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defTabSz="4572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defTabSz="4572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defTabSz="4572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latin typeface="Century Schoolbook" panose="02040604050505020304" pitchFamily="18" charset="0"/>
                </a:rPr>
                <a:t>He</a:t>
              </a:r>
            </a:p>
          </p:txBody>
        </p:sp>
      </p:grpSp>
      <p:sp>
        <p:nvSpPr>
          <p:cNvPr id="12294" name="Teardrop 7"/>
          <p:cNvSpPr>
            <a:spLocks noChangeArrowheads="1"/>
          </p:cNvSpPr>
          <p:nvPr/>
        </p:nvSpPr>
        <p:spPr bwMode="auto">
          <a:xfrm rot="8028600">
            <a:off x="4704556" y="2077244"/>
            <a:ext cx="1139825" cy="1100138"/>
          </a:xfrm>
          <a:custGeom>
            <a:avLst/>
            <a:gdLst>
              <a:gd name="T0" fmla="*/ 1127408 w 1140368"/>
              <a:gd name="T1" fmla="*/ 535463 h 1101426"/>
              <a:gd name="T2" fmla="*/ 962303 w 1140368"/>
              <a:gd name="T3" fmla="*/ 914093 h 1101426"/>
              <a:gd name="T4" fmla="*/ 563704 w 1140368"/>
              <a:gd name="T5" fmla="*/ 1070926 h 1101426"/>
              <a:gd name="T6" fmla="*/ 165106 w 1140368"/>
              <a:gd name="T7" fmla="*/ 914093 h 1101426"/>
              <a:gd name="T8" fmla="*/ 0 w 1140368"/>
              <a:gd name="T9" fmla="*/ 535463 h 1101426"/>
              <a:gd name="T10" fmla="*/ 165106 w 1140368"/>
              <a:gd name="T11" fmla="*/ 156833 h 1101426"/>
              <a:gd name="T12" fmla="*/ 563704 w 1140368"/>
              <a:gd name="T13" fmla="*/ 0 h 1101426"/>
              <a:gd name="T14" fmla="*/ 1127408 w 1140368"/>
              <a:gd name="T15" fmla="*/ 0 h 110142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67003 w 1140368"/>
              <a:gd name="T25" fmla="*/ 161300 h 1101426"/>
              <a:gd name="T26" fmla="*/ 973365 w 1140368"/>
              <a:gd name="T27" fmla="*/ 940126 h 110142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40368" h="1101426">
                <a:moveTo>
                  <a:pt x="0" y="550713"/>
                </a:moveTo>
                <a:lnTo>
                  <a:pt x="0" y="550713"/>
                </a:lnTo>
                <a:cubicBezTo>
                  <a:pt x="0" y="246562"/>
                  <a:pt x="255280" y="0"/>
                  <a:pt x="570183" y="0"/>
                </a:cubicBezTo>
                <a:cubicBezTo>
                  <a:pt x="760245" y="0"/>
                  <a:pt x="950307" y="0"/>
                  <a:pt x="1140368" y="0"/>
                </a:cubicBezTo>
                <a:cubicBezTo>
                  <a:pt x="1140368" y="183571"/>
                  <a:pt x="1140368" y="367142"/>
                  <a:pt x="1140368" y="550713"/>
                </a:cubicBezTo>
                <a:cubicBezTo>
                  <a:pt x="1140368" y="854863"/>
                  <a:pt x="885087" y="1101425"/>
                  <a:pt x="570184" y="1101426"/>
                </a:cubicBezTo>
                <a:cubicBezTo>
                  <a:pt x="255280" y="1101426"/>
                  <a:pt x="0" y="854863"/>
                  <a:pt x="0" y="550713"/>
                </a:cubicBezTo>
                <a:close/>
              </a:path>
            </a:pathLst>
          </a:custGeom>
          <a:solidFill>
            <a:srgbClr val="3366FF"/>
          </a:solidFill>
          <a:ln w="25400">
            <a:solidFill>
              <a:srgbClr val="546E9F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 defTabSz="4572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  <a:latin typeface="Century Schoolbook" panose="02040604050505020304" pitchFamily="18" charset="0"/>
              </a:rPr>
              <a:t>Xe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707046"/>
              </p:ext>
            </p:extLst>
          </p:nvPr>
        </p:nvGraphicFramePr>
        <p:xfrm>
          <a:off x="1181588" y="4088072"/>
          <a:ext cx="6362211" cy="22365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75475">
                  <a:extLst>
                    <a:ext uri="{9D8B030D-6E8A-4147-A177-3AD203B41FA5}">
                      <a16:colId xmlns:a16="http://schemas.microsoft.com/office/drawing/2014/main" val="3436787156"/>
                    </a:ext>
                  </a:extLst>
                </a:gridCol>
                <a:gridCol w="2783467">
                  <a:extLst>
                    <a:ext uri="{9D8B030D-6E8A-4147-A177-3AD203B41FA5}">
                      <a16:colId xmlns:a16="http://schemas.microsoft.com/office/drawing/2014/main" val="1747267640"/>
                    </a:ext>
                  </a:extLst>
                </a:gridCol>
                <a:gridCol w="2903269">
                  <a:extLst>
                    <a:ext uri="{9D8B030D-6E8A-4147-A177-3AD203B41FA5}">
                      <a16:colId xmlns:a16="http://schemas.microsoft.com/office/drawing/2014/main" val="1913613912"/>
                    </a:ext>
                  </a:extLst>
                </a:gridCol>
              </a:tblGrid>
              <a:tr h="447306"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Kinetic</a:t>
                      </a:r>
                      <a:r>
                        <a:rPr lang="en-US" baseline="0" dirty="0"/>
                        <a:t> Energy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Particle</a:t>
                      </a:r>
                      <a:r>
                        <a:rPr lang="en-US" baseline="0" dirty="0"/>
                        <a:t> Speed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780344"/>
                  </a:ext>
                </a:extLst>
              </a:tr>
              <a:tr h="447306">
                <a:tc>
                  <a:txBody>
                    <a:bodyPr/>
                    <a:lstStyle/>
                    <a:p>
                      <a:r>
                        <a:rPr lang="en-US" dirty="0"/>
                        <a:t>a)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= </a:t>
                      </a:r>
                      <a:r>
                        <a:rPr lang="en-US" dirty="0" err="1"/>
                        <a:t>Xe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= </a:t>
                      </a:r>
                      <a:r>
                        <a:rPr lang="en-US" dirty="0" err="1"/>
                        <a:t>Xe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561282"/>
                  </a:ext>
                </a:extLst>
              </a:tr>
              <a:tr h="447306">
                <a:tc>
                  <a:txBody>
                    <a:bodyPr/>
                    <a:lstStyle/>
                    <a:p>
                      <a:r>
                        <a:rPr lang="en-US" dirty="0"/>
                        <a:t>b)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= </a:t>
                      </a:r>
                      <a:r>
                        <a:rPr lang="en-US" dirty="0" err="1"/>
                        <a:t>Xe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</a:t>
                      </a:r>
                      <a:r>
                        <a:rPr lang="en-US" baseline="0" dirty="0"/>
                        <a:t> &gt; </a:t>
                      </a:r>
                      <a:r>
                        <a:rPr lang="en-US" baseline="0" dirty="0" err="1"/>
                        <a:t>Xe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152417"/>
                  </a:ext>
                </a:extLst>
              </a:tr>
              <a:tr h="447306">
                <a:tc>
                  <a:txBody>
                    <a:bodyPr/>
                    <a:lstStyle/>
                    <a:p>
                      <a:r>
                        <a:rPr lang="en-US" dirty="0"/>
                        <a:t>c)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&gt; </a:t>
                      </a:r>
                      <a:r>
                        <a:rPr lang="en-US" dirty="0" err="1"/>
                        <a:t>Xe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&lt; </a:t>
                      </a:r>
                      <a:r>
                        <a:rPr lang="en-US" dirty="0" err="1"/>
                        <a:t>Xe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785324"/>
                  </a:ext>
                </a:extLst>
              </a:tr>
              <a:tr h="447306">
                <a:tc>
                  <a:txBody>
                    <a:bodyPr/>
                    <a:lstStyle/>
                    <a:p>
                      <a:r>
                        <a:rPr lang="en-US" dirty="0"/>
                        <a:t>d)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&gt; </a:t>
                      </a:r>
                      <a:r>
                        <a:rPr lang="en-US" dirty="0" err="1"/>
                        <a:t>Xe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&gt; </a:t>
                      </a:r>
                      <a:r>
                        <a:rPr lang="en-US" dirty="0" err="1"/>
                        <a:t>Xe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178026"/>
                  </a:ext>
                </a:extLst>
              </a:tr>
            </a:tbl>
          </a:graphicData>
        </a:graphic>
      </p:graphicFrame>
      <p:sp>
        <p:nvSpPr>
          <p:cNvPr id="10" name="Rectangle 1028"/>
          <p:cNvSpPr>
            <a:spLocks noChangeArrowheads="1"/>
          </p:cNvSpPr>
          <p:nvPr/>
        </p:nvSpPr>
        <p:spPr bwMode="auto">
          <a:xfrm>
            <a:off x="1150938" y="4953000"/>
            <a:ext cx="6392861" cy="4572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28285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dirty="0">
                <a:ea typeface="ＭＳ Ｐゴシック" charset="0"/>
                <a:cs typeface="+mj-cs"/>
              </a:rPr>
              <a:t>Clicker #2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		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			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How do the numbers of particles and densities compare?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</a:t>
            </a:r>
          </a:p>
        </p:txBody>
      </p:sp>
      <p:grpSp>
        <p:nvGrpSpPr>
          <p:cNvPr id="12293" name="Teardrop 5"/>
          <p:cNvGrpSpPr>
            <a:grpSpLocks/>
          </p:cNvGrpSpPr>
          <p:nvPr/>
        </p:nvGrpSpPr>
        <p:grpSpPr bwMode="auto">
          <a:xfrm>
            <a:off x="2819400" y="2057400"/>
            <a:ext cx="1255713" cy="1487488"/>
            <a:chOff x="1601" y="730"/>
            <a:chExt cx="791" cy="937"/>
          </a:xfrm>
        </p:grpSpPr>
        <p:pic>
          <p:nvPicPr>
            <p:cNvPr id="12295" name="Teardrop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1" y="730"/>
              <a:ext cx="791" cy="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6" name="Text Box 7"/>
            <p:cNvSpPr txBox="1">
              <a:spLocks noChangeArrowheads="1"/>
            </p:cNvSpPr>
            <p:nvPr/>
          </p:nvSpPr>
          <p:spPr bwMode="auto">
            <a:xfrm rot="8028600">
              <a:off x="1744" y="863"/>
              <a:ext cx="50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anchor="ctr"/>
            <a:lstStyle>
              <a:lvl1pPr defTabSz="4572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defTabSz="4572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defTabSz="4572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defTabSz="4572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defTabSz="4572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latin typeface="Century Schoolbook" panose="02040604050505020304" pitchFamily="18" charset="0"/>
                </a:rPr>
                <a:t>He</a:t>
              </a:r>
            </a:p>
          </p:txBody>
        </p:sp>
      </p:grpSp>
      <p:sp>
        <p:nvSpPr>
          <p:cNvPr id="12294" name="Teardrop 7"/>
          <p:cNvSpPr>
            <a:spLocks noChangeArrowheads="1"/>
          </p:cNvSpPr>
          <p:nvPr/>
        </p:nvSpPr>
        <p:spPr bwMode="auto">
          <a:xfrm rot="8028600">
            <a:off x="4704556" y="2077244"/>
            <a:ext cx="1139825" cy="1100138"/>
          </a:xfrm>
          <a:custGeom>
            <a:avLst/>
            <a:gdLst>
              <a:gd name="T0" fmla="*/ 1127408 w 1140368"/>
              <a:gd name="T1" fmla="*/ 535463 h 1101426"/>
              <a:gd name="T2" fmla="*/ 962303 w 1140368"/>
              <a:gd name="T3" fmla="*/ 914093 h 1101426"/>
              <a:gd name="T4" fmla="*/ 563704 w 1140368"/>
              <a:gd name="T5" fmla="*/ 1070926 h 1101426"/>
              <a:gd name="T6" fmla="*/ 165106 w 1140368"/>
              <a:gd name="T7" fmla="*/ 914093 h 1101426"/>
              <a:gd name="T8" fmla="*/ 0 w 1140368"/>
              <a:gd name="T9" fmla="*/ 535463 h 1101426"/>
              <a:gd name="T10" fmla="*/ 165106 w 1140368"/>
              <a:gd name="T11" fmla="*/ 156833 h 1101426"/>
              <a:gd name="T12" fmla="*/ 563704 w 1140368"/>
              <a:gd name="T13" fmla="*/ 0 h 1101426"/>
              <a:gd name="T14" fmla="*/ 1127408 w 1140368"/>
              <a:gd name="T15" fmla="*/ 0 h 110142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67003 w 1140368"/>
              <a:gd name="T25" fmla="*/ 161300 h 1101426"/>
              <a:gd name="T26" fmla="*/ 973365 w 1140368"/>
              <a:gd name="T27" fmla="*/ 940126 h 110142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40368" h="1101426">
                <a:moveTo>
                  <a:pt x="0" y="550713"/>
                </a:moveTo>
                <a:lnTo>
                  <a:pt x="0" y="550713"/>
                </a:lnTo>
                <a:cubicBezTo>
                  <a:pt x="0" y="246562"/>
                  <a:pt x="255280" y="0"/>
                  <a:pt x="570183" y="0"/>
                </a:cubicBezTo>
                <a:cubicBezTo>
                  <a:pt x="760245" y="0"/>
                  <a:pt x="950307" y="0"/>
                  <a:pt x="1140368" y="0"/>
                </a:cubicBezTo>
                <a:cubicBezTo>
                  <a:pt x="1140368" y="183571"/>
                  <a:pt x="1140368" y="367142"/>
                  <a:pt x="1140368" y="550713"/>
                </a:cubicBezTo>
                <a:cubicBezTo>
                  <a:pt x="1140368" y="854863"/>
                  <a:pt x="885087" y="1101425"/>
                  <a:pt x="570184" y="1101426"/>
                </a:cubicBezTo>
                <a:cubicBezTo>
                  <a:pt x="255280" y="1101426"/>
                  <a:pt x="0" y="854863"/>
                  <a:pt x="0" y="550713"/>
                </a:cubicBezTo>
                <a:close/>
              </a:path>
            </a:pathLst>
          </a:custGeom>
          <a:solidFill>
            <a:srgbClr val="3366FF"/>
          </a:solidFill>
          <a:ln w="25400">
            <a:solidFill>
              <a:srgbClr val="546E9F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 defTabSz="4572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  <a:latin typeface="Century Schoolbook" panose="02040604050505020304" pitchFamily="18" charset="0"/>
              </a:rPr>
              <a:t>Xe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691963"/>
              </p:ext>
            </p:extLst>
          </p:nvPr>
        </p:nvGraphicFramePr>
        <p:xfrm>
          <a:off x="1181588" y="4088072"/>
          <a:ext cx="6362211" cy="22365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75475">
                  <a:extLst>
                    <a:ext uri="{9D8B030D-6E8A-4147-A177-3AD203B41FA5}">
                      <a16:colId xmlns:a16="http://schemas.microsoft.com/office/drawing/2014/main" val="3436787156"/>
                    </a:ext>
                  </a:extLst>
                </a:gridCol>
                <a:gridCol w="2783467">
                  <a:extLst>
                    <a:ext uri="{9D8B030D-6E8A-4147-A177-3AD203B41FA5}">
                      <a16:colId xmlns:a16="http://schemas.microsoft.com/office/drawing/2014/main" val="1747267640"/>
                    </a:ext>
                  </a:extLst>
                </a:gridCol>
                <a:gridCol w="2903269">
                  <a:extLst>
                    <a:ext uri="{9D8B030D-6E8A-4147-A177-3AD203B41FA5}">
                      <a16:colId xmlns:a16="http://schemas.microsoft.com/office/drawing/2014/main" val="1913613912"/>
                    </a:ext>
                  </a:extLst>
                </a:gridCol>
              </a:tblGrid>
              <a:tr h="447306"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Particles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Density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780344"/>
                  </a:ext>
                </a:extLst>
              </a:tr>
              <a:tr h="447306">
                <a:tc>
                  <a:txBody>
                    <a:bodyPr/>
                    <a:lstStyle/>
                    <a:p>
                      <a:r>
                        <a:rPr lang="en-US" dirty="0"/>
                        <a:t>a)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= </a:t>
                      </a:r>
                      <a:r>
                        <a:rPr lang="en-US" dirty="0" err="1"/>
                        <a:t>Xe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= </a:t>
                      </a:r>
                      <a:r>
                        <a:rPr lang="en-US" dirty="0" err="1"/>
                        <a:t>Xe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561282"/>
                  </a:ext>
                </a:extLst>
              </a:tr>
              <a:tr h="447306">
                <a:tc>
                  <a:txBody>
                    <a:bodyPr/>
                    <a:lstStyle/>
                    <a:p>
                      <a:r>
                        <a:rPr lang="en-US" dirty="0"/>
                        <a:t>b)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&gt; </a:t>
                      </a:r>
                      <a:r>
                        <a:rPr lang="en-US" dirty="0" err="1"/>
                        <a:t>Xe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</a:t>
                      </a:r>
                      <a:r>
                        <a:rPr lang="en-US" baseline="0" dirty="0"/>
                        <a:t> &lt; </a:t>
                      </a:r>
                      <a:r>
                        <a:rPr lang="en-US" baseline="0" dirty="0" err="1"/>
                        <a:t>Xe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152417"/>
                  </a:ext>
                </a:extLst>
              </a:tr>
              <a:tr h="447306">
                <a:tc>
                  <a:txBody>
                    <a:bodyPr/>
                    <a:lstStyle/>
                    <a:p>
                      <a:r>
                        <a:rPr lang="en-US" dirty="0"/>
                        <a:t>c)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= </a:t>
                      </a:r>
                      <a:r>
                        <a:rPr lang="en-US" dirty="0" err="1"/>
                        <a:t>Xe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&lt; </a:t>
                      </a:r>
                      <a:r>
                        <a:rPr lang="en-US" dirty="0" err="1"/>
                        <a:t>Xe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785324"/>
                  </a:ext>
                </a:extLst>
              </a:tr>
              <a:tr h="447306">
                <a:tc>
                  <a:txBody>
                    <a:bodyPr/>
                    <a:lstStyle/>
                    <a:p>
                      <a:r>
                        <a:rPr lang="en-US" dirty="0"/>
                        <a:t>d)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&lt; </a:t>
                      </a:r>
                      <a:r>
                        <a:rPr lang="en-US" dirty="0" err="1"/>
                        <a:t>Xe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&lt; </a:t>
                      </a:r>
                      <a:r>
                        <a:rPr lang="en-US" dirty="0" err="1"/>
                        <a:t>Xe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178026"/>
                  </a:ext>
                </a:extLst>
              </a:tr>
            </a:tbl>
          </a:graphicData>
        </a:graphic>
      </p:graphicFrame>
      <p:sp>
        <p:nvSpPr>
          <p:cNvPr id="10" name="Rectangle 1028"/>
          <p:cNvSpPr>
            <a:spLocks noChangeArrowheads="1"/>
          </p:cNvSpPr>
          <p:nvPr/>
        </p:nvSpPr>
        <p:spPr bwMode="auto">
          <a:xfrm>
            <a:off x="1181588" y="5410200"/>
            <a:ext cx="6392861" cy="457199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9995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dirty="0">
                <a:ea typeface="ＭＳ Ｐゴシック" charset="0"/>
                <a:cs typeface="+mj-cs"/>
              </a:rPr>
              <a:t>Clicker #3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5720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800" dirty="0">
                <a:ea typeface="ＭＳ Ｐゴシック" charset="0"/>
                <a:cs typeface="+mn-cs"/>
              </a:rPr>
              <a:t>You are holding three balloons each containing the same </a:t>
            </a:r>
            <a:r>
              <a:rPr lang="en-US" sz="2800" b="1" dirty="0">
                <a:ea typeface="ＭＳ Ｐゴシック" charset="0"/>
                <a:cs typeface="+mn-cs"/>
              </a:rPr>
              <a:t>mass</a:t>
            </a:r>
            <a:r>
              <a:rPr lang="en-US" sz="2800" dirty="0">
                <a:ea typeface="ＭＳ Ｐゴシック" charset="0"/>
                <a:cs typeface="+mn-cs"/>
              </a:rPr>
              <a:t> of gas.  One balloon contains hydrogen gas, one contains helium, and one contains oxygen. Which balloon is the largest?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sz="2800" dirty="0">
                <a:ea typeface="ＭＳ Ｐゴシック" charset="0"/>
                <a:cs typeface="+mn-cs"/>
              </a:rPr>
              <a:t>	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sz="2800" dirty="0">
                <a:ea typeface="ＭＳ Ｐゴシック" charset="0"/>
                <a:cs typeface="+mn-cs"/>
              </a:rPr>
              <a:t>	A)	The hydrogen balloon is the largest.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sz="2800" dirty="0">
                <a:ea typeface="ＭＳ Ｐゴシック" charset="0"/>
                <a:cs typeface="+mn-cs"/>
              </a:rPr>
              <a:t>	B)	The helium balloon is the largest.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sz="2800" dirty="0">
                <a:ea typeface="ＭＳ Ｐゴシック" charset="0"/>
                <a:cs typeface="+mn-cs"/>
              </a:rPr>
              <a:t>	C)	The oxygen balloon is the largest.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sz="2800" dirty="0">
                <a:ea typeface="ＭＳ Ｐゴシック" charset="0"/>
                <a:cs typeface="+mn-cs"/>
              </a:rPr>
              <a:t>	D)	All of the balloons are the same size.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914400" y="4114800"/>
            <a:ext cx="6629400" cy="533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76670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  <p:bldP spid="1474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>
                <a:ea typeface="ＭＳ Ｐゴシック" charset="0"/>
                <a:cs typeface="+mj-cs"/>
              </a:rPr>
              <a:t>Practice Question #1</a:t>
            </a:r>
            <a:endParaRPr lang="en-US" sz="5400" dirty="0">
              <a:ea typeface="ＭＳ Ｐゴシック" charset="0"/>
              <a:cs typeface="+mj-cs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5720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800" dirty="0">
                <a:ea typeface="ＭＳ Ｐゴシック" charset="0"/>
              </a:rPr>
              <a:t>A 50.0-L steel tank contains 20.0 </a:t>
            </a:r>
            <a:r>
              <a:rPr lang="en-US" sz="2800" dirty="0" err="1">
                <a:ea typeface="ＭＳ Ｐゴシック" charset="0"/>
              </a:rPr>
              <a:t>mol</a:t>
            </a:r>
            <a:r>
              <a:rPr lang="en-US" sz="2800" dirty="0">
                <a:ea typeface="ＭＳ Ｐゴシック" charset="0"/>
              </a:rPr>
              <a:t> N</a:t>
            </a:r>
            <a:r>
              <a:rPr lang="en-US" sz="2800" baseline="-25000" dirty="0">
                <a:ea typeface="ＭＳ Ｐゴシック" charset="0"/>
              </a:rPr>
              <a:t>2</a:t>
            </a:r>
            <a:r>
              <a:rPr lang="en-US" sz="2800" dirty="0">
                <a:ea typeface="ＭＳ Ｐゴシック" charset="0"/>
              </a:rPr>
              <a:t> and 40.0 </a:t>
            </a:r>
            <a:r>
              <a:rPr lang="en-US" sz="2800" dirty="0" err="1">
                <a:ea typeface="ＭＳ Ｐゴシック" charset="0"/>
              </a:rPr>
              <a:t>mol</a:t>
            </a:r>
            <a:r>
              <a:rPr lang="en-US" sz="2800" dirty="0">
                <a:ea typeface="ＭＳ Ｐゴシック" charset="0"/>
              </a:rPr>
              <a:t> O</a:t>
            </a:r>
            <a:r>
              <a:rPr lang="en-US" sz="2800" baseline="-25000" dirty="0">
                <a:ea typeface="ＭＳ Ｐゴシック" charset="0"/>
              </a:rPr>
              <a:t>2</a:t>
            </a:r>
            <a:r>
              <a:rPr lang="en-US" sz="2800" dirty="0">
                <a:ea typeface="ＭＳ Ｐゴシック" charset="0"/>
              </a:rPr>
              <a:t> at 31.7</a:t>
            </a:r>
            <a:r>
              <a:rPr lang="en-US" sz="2800" baseline="30000" dirty="0">
                <a:ea typeface="ＭＳ Ｐゴシック" charset="0"/>
              </a:rPr>
              <a:t>o</a:t>
            </a:r>
            <a:r>
              <a:rPr lang="en-US" sz="2800" dirty="0">
                <a:ea typeface="ＭＳ Ｐゴシック" charset="0"/>
              </a:rPr>
              <a:t>C.  What is the partial pressure of each gas in the tank?  What is the total pressure in the tank?</a:t>
            </a:r>
          </a:p>
          <a:p>
            <a:pPr eaLnBrk="1" hangingPunct="1">
              <a:buFont typeface="Wingdings" charset="0"/>
              <a:buNone/>
              <a:defRPr/>
            </a:pPr>
            <a:endParaRPr lang="en-US" sz="2800" dirty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636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>
                <a:ea typeface="ＭＳ Ｐゴシック" charset="0"/>
                <a:cs typeface="+mj-cs"/>
              </a:rPr>
              <a:t>Practice Question #1</a:t>
            </a:r>
            <a:endParaRPr lang="en-US" sz="5400" dirty="0">
              <a:ea typeface="ＭＳ Ｐゴシック" charset="0"/>
              <a:cs typeface="+mj-cs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619" y="1905000"/>
            <a:ext cx="8153400" cy="45720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800" dirty="0">
                <a:ea typeface="ＭＳ Ｐゴシック" charset="0"/>
              </a:rPr>
              <a:t>A 50.0-L steel tank contains 20.0 </a:t>
            </a:r>
            <a:r>
              <a:rPr lang="en-US" sz="2800" dirty="0" err="1">
                <a:ea typeface="ＭＳ Ｐゴシック" charset="0"/>
              </a:rPr>
              <a:t>mol</a:t>
            </a:r>
            <a:r>
              <a:rPr lang="en-US" sz="2800" dirty="0">
                <a:ea typeface="ＭＳ Ｐゴシック" charset="0"/>
              </a:rPr>
              <a:t> N</a:t>
            </a:r>
            <a:r>
              <a:rPr lang="en-US" sz="2800" baseline="-25000" dirty="0">
                <a:ea typeface="ＭＳ Ｐゴシック" charset="0"/>
              </a:rPr>
              <a:t>2</a:t>
            </a:r>
            <a:r>
              <a:rPr lang="en-US" sz="2800" dirty="0">
                <a:ea typeface="ＭＳ Ｐゴシック" charset="0"/>
              </a:rPr>
              <a:t> and 40.0 </a:t>
            </a:r>
            <a:r>
              <a:rPr lang="en-US" sz="2800" dirty="0" err="1">
                <a:ea typeface="ＭＳ Ｐゴシック" charset="0"/>
              </a:rPr>
              <a:t>mol</a:t>
            </a:r>
            <a:r>
              <a:rPr lang="en-US" sz="2800" dirty="0">
                <a:ea typeface="ＭＳ Ｐゴシック" charset="0"/>
              </a:rPr>
              <a:t> O</a:t>
            </a:r>
            <a:r>
              <a:rPr lang="en-US" sz="2800" baseline="-25000" dirty="0">
                <a:ea typeface="ＭＳ Ｐゴシック" charset="0"/>
              </a:rPr>
              <a:t>2</a:t>
            </a:r>
            <a:r>
              <a:rPr lang="en-US" sz="2800" dirty="0">
                <a:ea typeface="ＭＳ Ｐゴシック" charset="0"/>
              </a:rPr>
              <a:t> at 31.7</a:t>
            </a:r>
            <a:r>
              <a:rPr lang="en-US" sz="2800" baseline="30000" dirty="0">
                <a:ea typeface="ＭＳ Ｐゴシック" charset="0"/>
              </a:rPr>
              <a:t>o</a:t>
            </a:r>
            <a:r>
              <a:rPr lang="en-US" sz="2800" dirty="0">
                <a:ea typeface="ＭＳ Ｐゴシック" charset="0"/>
              </a:rPr>
              <a:t>C.  What is the partial pressure of each gas in the tank?  What is the total pressure in the tank?</a:t>
            </a:r>
          </a:p>
          <a:p>
            <a:pPr eaLnBrk="1" hangingPunct="1">
              <a:buFont typeface="Wingdings" charset="0"/>
              <a:buNone/>
              <a:defRPr/>
            </a:pPr>
            <a:endParaRPr lang="en-US" sz="2800" dirty="0">
              <a:ea typeface="ＭＳ Ｐゴシック" charset="0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US" sz="2800" dirty="0">
                <a:ea typeface="ＭＳ Ｐゴシック" charset="0"/>
                <a:cs typeface="+mn-cs"/>
              </a:rPr>
              <a:t>	</a:t>
            </a:r>
            <a:r>
              <a:rPr lang="en-US" sz="2000" dirty="0">
                <a:ea typeface="ＭＳ Ｐゴシック" charset="0"/>
                <a:cs typeface="+mn-cs"/>
              </a:rPr>
              <a:t>What will the partial pressure of O</a:t>
            </a:r>
            <a:r>
              <a:rPr lang="en-US" sz="2000" baseline="-25000" dirty="0">
                <a:ea typeface="ＭＳ Ｐゴシック" charset="0"/>
                <a:cs typeface="+mn-cs"/>
              </a:rPr>
              <a:t>2</a:t>
            </a:r>
            <a:r>
              <a:rPr lang="en-US" sz="2000" dirty="0">
                <a:ea typeface="ＭＳ Ｐゴシック" charset="0"/>
                <a:cs typeface="+mn-cs"/>
              </a:rPr>
              <a:t> be?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1) Exactly 10.0 </a:t>
            </a:r>
            <a:r>
              <a:rPr lang="en-US" sz="2000" dirty="0" err="1">
                <a:ea typeface="ＭＳ Ｐゴシック" charset="0"/>
                <a:cs typeface="+mn-cs"/>
              </a:rPr>
              <a:t>atm</a:t>
            </a: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2) Greater than 10.0 </a:t>
            </a:r>
            <a:r>
              <a:rPr lang="en-US" sz="2000" dirty="0" err="1">
                <a:ea typeface="ＭＳ Ｐゴシック" charset="0"/>
                <a:cs typeface="+mn-cs"/>
              </a:rPr>
              <a:t>atm</a:t>
            </a:r>
            <a:r>
              <a:rPr lang="en-US" sz="2000" dirty="0">
                <a:ea typeface="ＭＳ Ｐゴシック" charset="0"/>
                <a:cs typeface="+mn-cs"/>
              </a:rPr>
              <a:t> and less than 20.0 </a:t>
            </a:r>
            <a:r>
              <a:rPr lang="en-US" sz="2000" dirty="0" err="1">
                <a:ea typeface="ＭＳ Ｐゴシック" charset="0"/>
                <a:cs typeface="+mn-cs"/>
              </a:rPr>
              <a:t>atm</a:t>
            </a: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3) Exactly 20.0 </a:t>
            </a:r>
            <a:r>
              <a:rPr lang="en-US" sz="2000" dirty="0" err="1">
                <a:ea typeface="ＭＳ Ｐゴシック" charset="0"/>
                <a:cs typeface="+mn-cs"/>
              </a:rPr>
              <a:t>atm</a:t>
            </a: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4) Greater than 20.0 </a:t>
            </a:r>
            <a:r>
              <a:rPr lang="en-US" sz="2000" dirty="0" err="1">
                <a:ea typeface="ＭＳ Ｐゴシック" charset="0"/>
                <a:cs typeface="+mn-cs"/>
              </a:rPr>
              <a:t>atm</a:t>
            </a: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5) The problem does not give enough information.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66800" y="5486400"/>
            <a:ext cx="2590800" cy="3810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15261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uiExpand="1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dirty="0">
                <a:ea typeface="ＭＳ Ｐゴシック" charset="0"/>
                <a:cs typeface="+mj-cs"/>
              </a:rPr>
              <a:t>Announcements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492" y="2057400"/>
            <a:ext cx="8458200" cy="4411662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Exam 1 – Tuesday February 18, 7:00 pm</a:t>
            </a:r>
          </a:p>
          <a:p>
            <a:pPr eaLnBrk="1" hangingPunct="1"/>
            <a:r>
              <a:rPr lang="en-US" altLang="en-US" sz="2400" dirty="0"/>
              <a:t>Pre &amp; Post-lecture Assignments (Lon-</a:t>
            </a:r>
            <a:r>
              <a:rPr lang="en-US" altLang="en-US" sz="2400" dirty="0" err="1"/>
              <a:t>Capa</a:t>
            </a:r>
            <a:r>
              <a:rPr lang="en-US" altLang="en-US" sz="2400" dirty="0"/>
              <a:t>)</a:t>
            </a:r>
          </a:p>
          <a:p>
            <a:pPr lvl="1" eaLnBrk="1" hangingPunct="1"/>
            <a:r>
              <a:rPr lang="en-US" altLang="en-US" sz="2400" dirty="0"/>
              <a:t>8:00 am Thursday</a:t>
            </a:r>
          </a:p>
          <a:p>
            <a:pPr eaLnBrk="1" hangingPunct="1"/>
            <a:r>
              <a:rPr lang="en-US" altLang="en-US" sz="2400" dirty="0"/>
              <a:t>Lon-</a:t>
            </a:r>
            <a:r>
              <a:rPr lang="en-US" altLang="en-US" sz="2400" dirty="0" err="1"/>
              <a:t>Capa</a:t>
            </a:r>
            <a:r>
              <a:rPr lang="en-US" altLang="en-US" sz="2400" dirty="0"/>
              <a:t> Homework 3 Due Tomorrow at 10:00 pm</a:t>
            </a:r>
          </a:p>
          <a:p>
            <a:pPr eaLnBrk="1" hangingPunct="1"/>
            <a:r>
              <a:rPr lang="en-US" altLang="en-US" sz="2400" dirty="0"/>
              <a:t>Lab write-up 2 due Friday in discussion</a:t>
            </a:r>
          </a:p>
          <a:p>
            <a:pPr eaLnBrk="1" hangingPunct="1"/>
            <a:r>
              <a:rPr lang="en-US" altLang="en-US" sz="2400" dirty="0"/>
              <a:t>Textbook homework Assignment 4 due Friday in discussion (pg. 16)</a:t>
            </a:r>
          </a:p>
          <a:p>
            <a:pPr eaLnBrk="1" hangingPunct="1"/>
            <a:r>
              <a:rPr lang="en-US" altLang="en-US" sz="2400" dirty="0"/>
              <a:t>Work on Review Questions in Discussion Friday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 bwMode="auto">
          <a:xfrm>
            <a:off x="236538" y="-168275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altLang="en-US" sz="2800" i="1" kern="0" dirty="0"/>
              <a:t>Be respectful – no electronics please!</a:t>
            </a:r>
          </a:p>
        </p:txBody>
      </p:sp>
      <p:pic>
        <p:nvPicPr>
          <p:cNvPr id="5125" name="Picture 2" descr="Image result for cell phone and lap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5575"/>
            <a:ext cx="11239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&quot;No&quot; Symbol 5"/>
          <p:cNvSpPr/>
          <p:nvPr/>
        </p:nvSpPr>
        <p:spPr bwMode="auto">
          <a:xfrm>
            <a:off x="6705600" y="496888"/>
            <a:ext cx="500063" cy="441325"/>
          </a:xfrm>
          <a:prstGeom prst="noSmoking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295400" y="541380"/>
            <a:ext cx="8229600" cy="1143000"/>
          </a:xfrm>
        </p:spPr>
        <p:txBody>
          <a:bodyPr/>
          <a:lstStyle/>
          <a:p>
            <a:r>
              <a:rPr lang="en-US" altLang="en-US" dirty="0"/>
              <a:t>Exam 1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143000" y="1535113"/>
            <a:ext cx="3354388" cy="639762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Major Topics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Matter</a:t>
            </a:r>
          </a:p>
          <a:p>
            <a:r>
              <a:rPr lang="en-US" dirty="0"/>
              <a:t>Naming</a:t>
            </a:r>
          </a:p>
          <a:p>
            <a:pPr lvl="1"/>
            <a:r>
              <a:rPr lang="en-US" dirty="0"/>
              <a:t>Memorize </a:t>
            </a:r>
            <a:r>
              <a:rPr lang="en-US" dirty="0" err="1"/>
              <a:t>polyatomics</a:t>
            </a:r>
            <a:r>
              <a:rPr lang="en-US" dirty="0"/>
              <a:t>, especially those ending in       “-ate”, hydroxide, ammonium</a:t>
            </a:r>
          </a:p>
          <a:p>
            <a:r>
              <a:rPr lang="en-US" dirty="0"/>
              <a:t>The mole</a:t>
            </a:r>
          </a:p>
          <a:p>
            <a:r>
              <a:rPr lang="en-US" dirty="0"/>
              <a:t>Empirical &amp; molecular formula</a:t>
            </a:r>
          </a:p>
          <a:p>
            <a:r>
              <a:rPr lang="en-US" dirty="0"/>
              <a:t>Gases &amp; related problems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Minor Topics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711325"/>
          </a:xfrm>
        </p:spPr>
        <p:txBody>
          <a:bodyPr/>
          <a:lstStyle/>
          <a:p>
            <a:r>
              <a:rPr lang="en-US" dirty="0"/>
              <a:t>Isotopes (protons, neutrons, electrons)</a:t>
            </a:r>
          </a:p>
          <a:p>
            <a:r>
              <a:rPr lang="en-US" dirty="0"/>
              <a:t>Conversion problems</a:t>
            </a:r>
          </a:p>
          <a:p>
            <a:r>
              <a:rPr lang="en-US" dirty="0"/>
              <a:t>Density</a:t>
            </a:r>
          </a:p>
          <a:p>
            <a:r>
              <a:rPr lang="en-US" dirty="0"/>
              <a:t>Chemical &amp; physical changes</a:t>
            </a:r>
          </a:p>
        </p:txBody>
      </p:sp>
      <p:sp>
        <p:nvSpPr>
          <p:cNvPr id="7" name="Text Placeholder 3"/>
          <p:cNvSpPr txBox="1">
            <a:spLocks/>
          </p:cNvSpPr>
          <p:nvPr/>
        </p:nvSpPr>
        <p:spPr bwMode="auto">
          <a:xfrm>
            <a:off x="4800600" y="4953000"/>
            <a:ext cx="4041775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None/>
              <a:defRPr sz="18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Not Tested</a:t>
            </a:r>
          </a:p>
        </p:txBody>
      </p:sp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4645024" y="5592762"/>
            <a:ext cx="4041775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Significant Figures</a:t>
            </a:r>
          </a:p>
        </p:txBody>
      </p:sp>
    </p:spTree>
    <p:extLst>
      <p:ext uri="{BB962C8B-B14F-4D97-AF65-F5344CB8AC3E}">
        <p14:creationId xmlns:p14="http://schemas.microsoft.com/office/powerpoint/2010/main" val="42153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Pop Can Demonstration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36813" y="2054357"/>
            <a:ext cx="6400933" cy="3435616"/>
          </a:xfrm>
        </p:spPr>
        <p:txBody>
          <a:bodyPr>
            <a:noAutofit/>
          </a:bodyPr>
          <a:lstStyle/>
          <a:p>
            <a:pPr marL="457200" indent="-457200" eaLnBrk="1" hangingPunct="1">
              <a:spcAft>
                <a:spcPts val="3600"/>
              </a:spcAft>
              <a:buFont typeface="+mj-lt"/>
              <a:buAutoNum type="arabicPeriod"/>
            </a:pPr>
            <a:r>
              <a:rPr lang="en-US" altLang="en-US" sz="2400" dirty="0"/>
              <a:t>As the pop can is taken off the hot plate and turned upside down over the cold water, the pressure in the can decreases.  Why does the pressure decrease?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/>
              <a:t>Why does the pop can collapse when this happens?</a:t>
            </a:r>
          </a:p>
        </p:txBody>
      </p:sp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747" y="2563416"/>
            <a:ext cx="2041922" cy="2349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340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dirty="0"/>
              <a:t>Pressure Differences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02189" y="1389650"/>
            <a:ext cx="3430588" cy="639762"/>
          </a:xfrm>
        </p:spPr>
        <p:txBody>
          <a:bodyPr/>
          <a:lstStyle/>
          <a:p>
            <a:r>
              <a:rPr lang="en-US" dirty="0"/>
              <a:t>Pop Can Crushing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973196" y="1417637"/>
            <a:ext cx="3579812" cy="576677"/>
          </a:xfrm>
        </p:spPr>
        <p:txBody>
          <a:bodyPr/>
          <a:lstStyle/>
          <a:p>
            <a:r>
              <a:rPr lang="en-US" dirty="0"/>
              <a:t>Balloon Expanding in Vacuum Chamber</a:t>
            </a:r>
          </a:p>
        </p:txBody>
      </p:sp>
      <p:pic>
        <p:nvPicPr>
          <p:cNvPr id="11" name="Content Placeholder 10" descr="Balloon White Background Images | All White Background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467" y="2243811"/>
            <a:ext cx="3427414" cy="3427414"/>
          </a:xfrm>
        </p:spPr>
      </p:pic>
      <p:pic>
        <p:nvPicPr>
          <p:cNvPr id="13" name="Content Placeholder 12" descr="CAN004 • Market Your PSD Mockups for can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96169" y="2769394"/>
            <a:ext cx="2762250" cy="2762250"/>
          </a:xfrm>
        </p:spPr>
      </p:pic>
      <p:sp>
        <p:nvSpPr>
          <p:cNvPr id="15" name="Down Arrow 14"/>
          <p:cNvSpPr/>
          <p:nvPr/>
        </p:nvSpPr>
        <p:spPr bwMode="auto">
          <a:xfrm rot="6820140">
            <a:off x="5481978" y="2972385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 rot="10970991">
            <a:off x="6179023" y="2422957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 rot="2703303">
            <a:off x="5620248" y="4084951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8450592">
            <a:off x="6798247" y="4023028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 rot="15011957">
            <a:off x="6917817" y="3021677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6159247" y="4570596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2217791" y="2164937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Down Arrow 22"/>
          <p:cNvSpPr/>
          <p:nvPr/>
        </p:nvSpPr>
        <p:spPr bwMode="auto">
          <a:xfrm rot="17899893">
            <a:off x="1069657" y="2605384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Down Arrow 23"/>
          <p:cNvSpPr/>
          <p:nvPr/>
        </p:nvSpPr>
        <p:spPr bwMode="auto">
          <a:xfrm rot="16200000">
            <a:off x="1069657" y="3650292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Down Arrow 24"/>
          <p:cNvSpPr/>
          <p:nvPr/>
        </p:nvSpPr>
        <p:spPr bwMode="auto">
          <a:xfrm rot="15099768">
            <a:off x="1086860" y="4521594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Down Arrow 25"/>
          <p:cNvSpPr/>
          <p:nvPr/>
        </p:nvSpPr>
        <p:spPr bwMode="auto">
          <a:xfrm rot="3258619">
            <a:off x="3369093" y="2375955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Down Arrow 26"/>
          <p:cNvSpPr/>
          <p:nvPr/>
        </p:nvSpPr>
        <p:spPr bwMode="auto">
          <a:xfrm rot="5400000">
            <a:off x="3390231" y="3614938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Down Arrow 27"/>
          <p:cNvSpPr/>
          <p:nvPr/>
        </p:nvSpPr>
        <p:spPr bwMode="auto">
          <a:xfrm rot="6823457">
            <a:off x="3350438" y="4541879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Down Arrow 28"/>
          <p:cNvSpPr/>
          <p:nvPr/>
        </p:nvSpPr>
        <p:spPr bwMode="auto">
          <a:xfrm rot="6820140">
            <a:off x="7463823" y="4592418"/>
            <a:ext cx="425132" cy="42688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 rot="6820140">
            <a:off x="1837431" y="3084211"/>
            <a:ext cx="425132" cy="42688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Down Arrow 30"/>
          <p:cNvSpPr/>
          <p:nvPr/>
        </p:nvSpPr>
        <p:spPr bwMode="auto">
          <a:xfrm rot="18128965">
            <a:off x="4945380" y="2824513"/>
            <a:ext cx="425132" cy="42688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Down Arrow 31"/>
          <p:cNvSpPr/>
          <p:nvPr/>
        </p:nvSpPr>
        <p:spPr bwMode="auto">
          <a:xfrm rot="3365533">
            <a:off x="7656443" y="2906819"/>
            <a:ext cx="425132" cy="42688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Down Arrow 32"/>
          <p:cNvSpPr/>
          <p:nvPr/>
        </p:nvSpPr>
        <p:spPr bwMode="auto">
          <a:xfrm rot="18128965">
            <a:off x="2632076" y="4439660"/>
            <a:ext cx="425132" cy="42688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4" name="Down Arrow 33"/>
          <p:cNvSpPr/>
          <p:nvPr/>
        </p:nvSpPr>
        <p:spPr bwMode="auto">
          <a:xfrm rot="13977385">
            <a:off x="2654106" y="3071070"/>
            <a:ext cx="425132" cy="42688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Down Arrow 34"/>
          <p:cNvSpPr/>
          <p:nvPr/>
        </p:nvSpPr>
        <p:spPr bwMode="auto">
          <a:xfrm rot="3656414">
            <a:off x="1881154" y="4434186"/>
            <a:ext cx="425132" cy="42688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6" name="Down Arrow 35"/>
          <p:cNvSpPr/>
          <p:nvPr/>
        </p:nvSpPr>
        <p:spPr bwMode="auto">
          <a:xfrm rot="16438454">
            <a:off x="2622054" y="3735481"/>
            <a:ext cx="425132" cy="42688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7" name="Down Arrow 36"/>
          <p:cNvSpPr/>
          <p:nvPr/>
        </p:nvSpPr>
        <p:spPr bwMode="auto">
          <a:xfrm rot="5400000">
            <a:off x="1857330" y="3705155"/>
            <a:ext cx="425132" cy="42688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8" name="Down Arrow 37"/>
          <p:cNvSpPr/>
          <p:nvPr/>
        </p:nvSpPr>
        <p:spPr bwMode="auto">
          <a:xfrm rot="13448579">
            <a:off x="5204022" y="4859316"/>
            <a:ext cx="425132" cy="42688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9" name="Down Arrow 38"/>
          <p:cNvSpPr/>
          <p:nvPr/>
        </p:nvSpPr>
        <p:spPr bwMode="auto">
          <a:xfrm rot="10800000">
            <a:off x="6254024" y="5442690"/>
            <a:ext cx="425132" cy="42688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0" name="Down Arrow 39"/>
          <p:cNvSpPr/>
          <p:nvPr/>
        </p:nvSpPr>
        <p:spPr bwMode="auto">
          <a:xfrm>
            <a:off x="6218984" y="1925053"/>
            <a:ext cx="425132" cy="42688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1" name="Text Placeholder 4"/>
          <p:cNvSpPr txBox="1">
            <a:spLocks/>
          </p:cNvSpPr>
          <p:nvPr/>
        </p:nvSpPr>
        <p:spPr bwMode="auto">
          <a:xfrm>
            <a:off x="1542608" y="5922933"/>
            <a:ext cx="34305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None/>
              <a:defRPr sz="18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Outside pressure greater</a:t>
            </a:r>
          </a:p>
        </p:txBody>
      </p:sp>
      <p:sp>
        <p:nvSpPr>
          <p:cNvPr id="42" name="Text Placeholder 4"/>
          <p:cNvSpPr txBox="1">
            <a:spLocks/>
          </p:cNvSpPr>
          <p:nvPr/>
        </p:nvSpPr>
        <p:spPr bwMode="auto">
          <a:xfrm>
            <a:off x="5484674" y="5946658"/>
            <a:ext cx="34305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None/>
              <a:defRPr sz="18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Inside pressure greater</a:t>
            </a:r>
          </a:p>
        </p:txBody>
      </p:sp>
    </p:spTree>
    <p:extLst>
      <p:ext uri="{BB962C8B-B14F-4D97-AF65-F5344CB8AC3E}">
        <p14:creationId xmlns:p14="http://schemas.microsoft.com/office/powerpoint/2010/main" val="3713011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hand boil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654" y="2220518"/>
            <a:ext cx="3565821" cy="3565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teachengineeringprod.blob.core.windows.net/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902" y="2044441"/>
            <a:ext cx="2834454" cy="377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dirty="0"/>
              <a:t>Pressure Differences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435902" y="1404679"/>
            <a:ext cx="3430588" cy="639762"/>
          </a:xfrm>
        </p:spPr>
        <p:txBody>
          <a:bodyPr/>
          <a:lstStyle/>
          <a:p>
            <a:r>
              <a:rPr lang="en-US" dirty="0"/>
              <a:t>Water in Straw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973196" y="1417637"/>
            <a:ext cx="3579812" cy="576677"/>
          </a:xfrm>
        </p:spPr>
        <p:txBody>
          <a:bodyPr/>
          <a:lstStyle/>
          <a:p>
            <a:r>
              <a:rPr lang="en-US" dirty="0"/>
              <a:t>Hand Boiler</a:t>
            </a:r>
          </a:p>
        </p:txBody>
      </p:sp>
      <p:sp>
        <p:nvSpPr>
          <p:cNvPr id="24" name="Down Arrow 23"/>
          <p:cNvSpPr/>
          <p:nvPr/>
        </p:nvSpPr>
        <p:spPr bwMode="auto">
          <a:xfrm rot="16200000">
            <a:off x="1509387" y="3890844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Down Arrow 24"/>
          <p:cNvSpPr/>
          <p:nvPr/>
        </p:nvSpPr>
        <p:spPr bwMode="auto">
          <a:xfrm rot="13432987">
            <a:off x="1691416" y="4378172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Down Arrow 26"/>
          <p:cNvSpPr/>
          <p:nvPr/>
        </p:nvSpPr>
        <p:spPr bwMode="auto">
          <a:xfrm rot="7540453">
            <a:off x="2570977" y="4215039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1" name="Text Placeholder 4"/>
          <p:cNvSpPr txBox="1">
            <a:spLocks/>
          </p:cNvSpPr>
          <p:nvPr/>
        </p:nvSpPr>
        <p:spPr bwMode="auto">
          <a:xfrm>
            <a:off x="1386766" y="5962416"/>
            <a:ext cx="34305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None/>
              <a:defRPr sz="18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Outside pressure greater</a:t>
            </a:r>
          </a:p>
        </p:txBody>
      </p:sp>
      <p:sp>
        <p:nvSpPr>
          <p:cNvPr id="42" name="Text Placeholder 4"/>
          <p:cNvSpPr txBox="1">
            <a:spLocks/>
          </p:cNvSpPr>
          <p:nvPr/>
        </p:nvSpPr>
        <p:spPr bwMode="auto">
          <a:xfrm>
            <a:off x="5484674" y="5946658"/>
            <a:ext cx="34305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None/>
              <a:defRPr sz="18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Outside pressure greater</a:t>
            </a:r>
          </a:p>
        </p:txBody>
      </p:sp>
      <p:sp>
        <p:nvSpPr>
          <p:cNvPr id="43" name="Down Arrow 42"/>
          <p:cNvSpPr/>
          <p:nvPr/>
        </p:nvSpPr>
        <p:spPr bwMode="auto">
          <a:xfrm rot="2048934">
            <a:off x="6640885" y="4507192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4" name="Down Arrow 43"/>
          <p:cNvSpPr/>
          <p:nvPr/>
        </p:nvSpPr>
        <p:spPr bwMode="auto">
          <a:xfrm rot="19338657">
            <a:off x="5834667" y="4472397"/>
            <a:ext cx="564303" cy="80954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630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>
                <a:ea typeface="ＭＳ Ｐゴシック" charset="0"/>
                <a:cs typeface="+mj-cs"/>
              </a:rPr>
              <a:t>Kinetic Molecular Theory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543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4000" dirty="0">
                <a:ea typeface="ＭＳ Ｐゴシック" charset="0"/>
                <a:cs typeface="+mn-cs"/>
              </a:rPr>
              <a:t>Gases are made of particles in constant random motion.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4000" dirty="0">
                <a:ea typeface="ＭＳ Ｐゴシック" charset="0"/>
                <a:cs typeface="+mn-cs"/>
              </a:rPr>
              <a:t>Average kinetic energy of a gas is proportional to its temperature.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4000" dirty="0">
                <a:ea typeface="ＭＳ Ｐゴシック" charset="0"/>
                <a:cs typeface="+mn-cs"/>
              </a:rPr>
              <a:t>Pressure is due to collisions of gas particles with the container.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150938" y="3200400"/>
            <a:ext cx="6850062" cy="19050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58360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 autoUpdateAnimBg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>
                <a:ea typeface="ＭＳ Ｐゴシック" charset="0"/>
                <a:cs typeface="+mj-cs"/>
              </a:rPr>
              <a:t>KMT (assumptions)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44958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4000" dirty="0">
                <a:ea typeface="ＭＳ Ｐゴシック" charset="0"/>
                <a:cs typeface="+mn-cs"/>
              </a:rPr>
              <a:t>Assume the volume of the gas particles is negligible (zero).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4000" dirty="0">
                <a:ea typeface="ＭＳ Ｐゴシック" charset="0"/>
              </a:rPr>
              <a:t>Assume that gas particles exert no attractive forces (elastic collisions).</a:t>
            </a:r>
          </a:p>
        </p:txBody>
      </p:sp>
    </p:spTree>
    <p:extLst>
      <p:ext uri="{BB962C8B-B14F-4D97-AF65-F5344CB8AC3E}">
        <p14:creationId xmlns:p14="http://schemas.microsoft.com/office/powerpoint/2010/main" val="424380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dirty="0">
                <a:ea typeface="ＭＳ Ｐゴシック" charset="0"/>
                <a:cs typeface="+mj-cs"/>
              </a:rPr>
              <a:t>Discussion #1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		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			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Char char="n"/>
              <a:defRPr/>
            </a:pPr>
            <a:r>
              <a:rPr lang="en-US" sz="2000" dirty="0">
                <a:ea typeface="ＭＳ Ｐゴシック" charset="0"/>
                <a:cs typeface="+mn-cs"/>
              </a:rPr>
              <a:t>The two balloons above are the same size but contain different gases. How do the pressures inside the balloons compare?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1)	The pressures are the same.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2)	The balloon with helium (He) has the greater pressure.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3)	The balloon with xenon (</a:t>
            </a:r>
            <a:r>
              <a:rPr lang="en-US" sz="2000" dirty="0" err="1">
                <a:ea typeface="ＭＳ Ｐゴシック" charset="0"/>
                <a:cs typeface="+mn-cs"/>
              </a:rPr>
              <a:t>Xe</a:t>
            </a:r>
            <a:r>
              <a:rPr lang="en-US" sz="2000" dirty="0">
                <a:ea typeface="ＭＳ Ｐゴシック" charset="0"/>
                <a:cs typeface="+mn-cs"/>
              </a:rPr>
              <a:t>) has the greater pressure.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000" dirty="0">
                <a:ea typeface="ＭＳ Ｐゴシック" charset="0"/>
                <a:cs typeface="+mn-cs"/>
              </a:rPr>
              <a:t>	4)	Not enough information is given to answer this question.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000" dirty="0">
              <a:ea typeface="ＭＳ Ｐゴシック" charset="0"/>
              <a:cs typeface="+mn-cs"/>
            </a:endParaRPr>
          </a:p>
        </p:txBody>
      </p:sp>
      <p:sp>
        <p:nvSpPr>
          <p:cNvPr id="108548" name="Rectangle 1028"/>
          <p:cNvSpPr>
            <a:spLocks noChangeArrowheads="1"/>
          </p:cNvSpPr>
          <p:nvPr/>
        </p:nvSpPr>
        <p:spPr bwMode="auto">
          <a:xfrm>
            <a:off x="990600" y="4495800"/>
            <a:ext cx="4114800" cy="3810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pSp>
        <p:nvGrpSpPr>
          <p:cNvPr id="10245" name="Teardrop 5"/>
          <p:cNvGrpSpPr>
            <a:grpSpLocks/>
          </p:cNvGrpSpPr>
          <p:nvPr/>
        </p:nvGrpSpPr>
        <p:grpSpPr bwMode="auto">
          <a:xfrm>
            <a:off x="2819400" y="2057400"/>
            <a:ext cx="1255713" cy="1487488"/>
            <a:chOff x="1601" y="730"/>
            <a:chExt cx="791" cy="937"/>
          </a:xfrm>
        </p:grpSpPr>
        <p:pic>
          <p:nvPicPr>
            <p:cNvPr id="10247" name="Teardrop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1" y="730"/>
              <a:ext cx="791" cy="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8" name="Text Box 1031"/>
            <p:cNvSpPr txBox="1">
              <a:spLocks noChangeArrowheads="1"/>
            </p:cNvSpPr>
            <p:nvPr/>
          </p:nvSpPr>
          <p:spPr bwMode="auto">
            <a:xfrm rot="8028600">
              <a:off x="1744" y="863"/>
              <a:ext cx="50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anchor="ctr"/>
            <a:lstStyle>
              <a:lvl1pPr defTabSz="4572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defTabSz="45720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defTabSz="4572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defTabSz="4572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defTabSz="4572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  <a:latin typeface="Century Schoolbook" panose="02040604050505020304" pitchFamily="18" charset="0"/>
                </a:rPr>
                <a:t>He</a:t>
              </a:r>
            </a:p>
          </p:txBody>
        </p:sp>
      </p:grpSp>
      <p:sp>
        <p:nvSpPr>
          <p:cNvPr id="10246" name="Teardrop 7"/>
          <p:cNvSpPr>
            <a:spLocks noChangeArrowheads="1"/>
          </p:cNvSpPr>
          <p:nvPr/>
        </p:nvSpPr>
        <p:spPr bwMode="auto">
          <a:xfrm rot="8028600">
            <a:off x="4704556" y="2077244"/>
            <a:ext cx="1139825" cy="1100138"/>
          </a:xfrm>
          <a:custGeom>
            <a:avLst/>
            <a:gdLst>
              <a:gd name="T0" fmla="*/ 1127408 w 1140368"/>
              <a:gd name="T1" fmla="*/ 535463 h 1101426"/>
              <a:gd name="T2" fmla="*/ 962303 w 1140368"/>
              <a:gd name="T3" fmla="*/ 914093 h 1101426"/>
              <a:gd name="T4" fmla="*/ 563704 w 1140368"/>
              <a:gd name="T5" fmla="*/ 1070926 h 1101426"/>
              <a:gd name="T6" fmla="*/ 165106 w 1140368"/>
              <a:gd name="T7" fmla="*/ 914093 h 1101426"/>
              <a:gd name="T8" fmla="*/ 0 w 1140368"/>
              <a:gd name="T9" fmla="*/ 535463 h 1101426"/>
              <a:gd name="T10" fmla="*/ 165106 w 1140368"/>
              <a:gd name="T11" fmla="*/ 156833 h 1101426"/>
              <a:gd name="T12" fmla="*/ 563704 w 1140368"/>
              <a:gd name="T13" fmla="*/ 0 h 1101426"/>
              <a:gd name="T14" fmla="*/ 1127408 w 1140368"/>
              <a:gd name="T15" fmla="*/ 0 h 110142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67003 w 1140368"/>
              <a:gd name="T25" fmla="*/ 161300 h 1101426"/>
              <a:gd name="T26" fmla="*/ 973365 w 1140368"/>
              <a:gd name="T27" fmla="*/ 940126 h 110142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40368" h="1101426">
                <a:moveTo>
                  <a:pt x="0" y="550713"/>
                </a:moveTo>
                <a:lnTo>
                  <a:pt x="0" y="550713"/>
                </a:lnTo>
                <a:cubicBezTo>
                  <a:pt x="0" y="246562"/>
                  <a:pt x="255280" y="0"/>
                  <a:pt x="570183" y="0"/>
                </a:cubicBezTo>
                <a:cubicBezTo>
                  <a:pt x="760245" y="0"/>
                  <a:pt x="950307" y="0"/>
                  <a:pt x="1140368" y="0"/>
                </a:cubicBezTo>
                <a:cubicBezTo>
                  <a:pt x="1140368" y="183571"/>
                  <a:pt x="1140368" y="367142"/>
                  <a:pt x="1140368" y="550713"/>
                </a:cubicBezTo>
                <a:cubicBezTo>
                  <a:pt x="1140368" y="854863"/>
                  <a:pt x="885087" y="1101425"/>
                  <a:pt x="570184" y="1101426"/>
                </a:cubicBezTo>
                <a:cubicBezTo>
                  <a:pt x="255280" y="1101426"/>
                  <a:pt x="0" y="854863"/>
                  <a:pt x="0" y="550713"/>
                </a:cubicBezTo>
                <a:close/>
              </a:path>
            </a:pathLst>
          </a:custGeom>
          <a:solidFill>
            <a:srgbClr val="3366FF"/>
          </a:solidFill>
          <a:ln w="25400">
            <a:solidFill>
              <a:srgbClr val="546E9F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 defTabSz="4572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err="1">
                <a:solidFill>
                  <a:srgbClr val="FFFFFF"/>
                </a:solidFill>
                <a:latin typeface="Century Schoolbook" panose="02040604050505020304" pitchFamily="18" charset="0"/>
              </a:rPr>
              <a:t>Xe</a:t>
            </a:r>
            <a:endParaRPr lang="en-US" altLang="en-US" sz="1800" dirty="0">
              <a:solidFill>
                <a:srgbClr val="FFFFFF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9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nimBg="1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7201</TotalTime>
  <Words>757</Words>
  <Application>Microsoft Office PowerPoint</Application>
  <PresentationFormat>On-screen Show (4:3)</PresentationFormat>
  <Paragraphs>137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Schoolbook</vt:lpstr>
      <vt:lpstr>Tahoma</vt:lpstr>
      <vt:lpstr>Wingdings</vt:lpstr>
      <vt:lpstr>Blends</vt:lpstr>
      <vt:lpstr>Exam Info – February 18th</vt:lpstr>
      <vt:lpstr>Announcements</vt:lpstr>
      <vt:lpstr>Exam 1 Topics</vt:lpstr>
      <vt:lpstr>Pop Can Demonstration</vt:lpstr>
      <vt:lpstr>Pressure Differences</vt:lpstr>
      <vt:lpstr>Pressure Differences</vt:lpstr>
      <vt:lpstr>Kinetic Molecular Theory</vt:lpstr>
      <vt:lpstr>KMT (assumptions)</vt:lpstr>
      <vt:lpstr>Discussion #1</vt:lpstr>
      <vt:lpstr>Clicker #1</vt:lpstr>
      <vt:lpstr>Clicker #2</vt:lpstr>
      <vt:lpstr>Clicker #3</vt:lpstr>
      <vt:lpstr>Practice Question #1</vt:lpstr>
      <vt:lpstr>Practice Question #1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100</dc:title>
  <dc:creator>Don Decoste</dc:creator>
  <cp:lastModifiedBy>McCarren, Elise Marie</cp:lastModifiedBy>
  <cp:revision>351</cp:revision>
  <cp:lastPrinted>1601-01-01T00:00:00Z</cp:lastPrinted>
  <dcterms:created xsi:type="dcterms:W3CDTF">2001-08-23T14:48:38Z</dcterms:created>
  <dcterms:modified xsi:type="dcterms:W3CDTF">2020-02-11T15:29:12Z</dcterms:modified>
</cp:coreProperties>
</file>