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handoutMasterIdLst>
    <p:handoutMasterId r:id="rId7"/>
  </p:handoutMasterIdLst>
  <p:sldIdLst>
    <p:sldId id="523" r:id="rId2"/>
    <p:sldId id="526" r:id="rId3"/>
    <p:sldId id="496" r:id="rId4"/>
    <p:sldId id="544" r:id="rId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6" autoAdjust="0"/>
    <p:restoredTop sz="94694" autoAdjust="0"/>
  </p:normalViewPr>
  <p:slideViewPr>
    <p:cSldViewPr>
      <p:cViewPr varScale="1">
        <p:scale>
          <a:sx n="117" d="100"/>
          <a:sy n="117" d="100"/>
        </p:scale>
        <p:origin x="187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DABC776-56AD-0A72-6337-0C5E7442A6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CE03E83E-32B5-1DEB-A735-543B85BFA3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53BF2E4-B7A8-3248-C3B1-8C2B4E43B7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644A4C65-1C13-16B0-7FAD-BD98CC3E65C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ahoma" panose="020B0604030504040204" pitchFamily="34" charset="0"/>
              </a:defRPr>
            </a:lvl1pPr>
          </a:lstStyle>
          <a:p>
            <a:fld id="{C53F7430-A41B-8541-BFE8-4B36928F2D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E82CDB-BBF1-DE92-7D6C-19200DF073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A1E74-A683-068D-2878-81BC0E7F5D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A615C77-3F9F-174E-ABA8-7259669AE3FC}" type="datetimeFigureOut">
              <a:rPr lang="en-US" altLang="en-US"/>
              <a:pPr>
                <a:defRPr/>
              </a:pPr>
              <a:t>9/23/24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A5FAC21-A7B8-C329-E0A9-79CEDB7CBD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2F21510-2F2F-58F9-6B43-BFDEC88695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62212-5C7E-FD29-8172-A77F4F47B9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1DF62-406D-A82A-CD8E-6E3963BAAA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89CE35-3D1A-4741-9357-5B442B59B2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51FC925-C9B0-F7C4-3A4A-F8BB86A9C6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32910F6-C28F-2FFC-AFE3-411324FC65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F86405E-56E7-BE2F-072E-2ADD173223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D48DEC-B960-854E-9B23-35B817A37AEB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B2B4C76-101F-D62F-2EF3-2BD8A07E7CF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52828EA4-EF48-AC71-0C32-F36732DE6A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76DC6446-0091-EC92-4387-B7A832C37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D28C692B-0E37-1792-9507-54826B1AB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35E9955A-08BA-4B53-1037-1B6865039D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F83B57B-3D5B-A980-3176-FDA66A7E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7FD1B15-09A0-E0C6-E998-8F4E55873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31901E29-95D3-A716-85A4-CFC1F3E87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23505F87-3D94-3402-1EFC-F6D32876F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5FA28F49-FC73-7F03-4BB6-B11F2DEA753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37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37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052D9AB7-CBC4-DCEB-7B5F-402DEE655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B4A12CC3-18A5-5AFF-827D-45F50570CE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23A46531-1627-B735-E168-B1D9F71D5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2578685-BAD4-1D4E-8519-FBCF4C51B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20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BDE2458-A5A6-8363-D45D-2502410EAF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BE85218-750F-14AB-977A-97D5D5715E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3EDB247-2023-4978-4820-9EC6D0EB0A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5D327-0274-9A49-9B9A-D43BC5E2DD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92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D96C49D-BC1E-E239-2742-A21883EB86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760E2CC-1710-94B6-279A-EEC83064A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D784495-55CF-625D-FEED-4C91ED67B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9E36A-DE46-364E-8EC0-F2A1E1AC3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1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08EE161-BCC7-8350-7A3A-C22949B487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C21DCF0-583D-EAE5-298F-DFE9A0DCA9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B6BB69F-A596-C27E-D6F8-50188EEF54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16991A-DB2A-AC4F-A8DC-DAC857463B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85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D1244C6-9A9F-A5A1-92AA-B3814CEE95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C2F499-3C9B-E32D-7292-E124FA66E9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BCB69C5-15C3-6651-AFB9-6A802F0863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48A5F-E724-F84F-861E-CBC22CF5D5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58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6A939F7-C70F-FE35-DB41-8DD29DF775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A7A79D6-E9E2-FA8C-7242-512B775AB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E2AF831-229F-11AD-DCED-A59591CDD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A1D4DA-C9BC-644C-94FC-131B17ABB3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12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766D6AE-BCBE-C85D-D31B-E5200DAE12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DA3492C-94D2-2CD7-1404-0EEBF3B27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A87C4D4-1304-B3EE-16B4-D03D2EE2A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DF38F-F449-EC48-8C40-62E308A28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528B1AD1-F50A-1E32-2042-95490DF1C0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5B39B60-15CD-6D0F-EA37-FFE7C01A0E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4B06CFE-62EC-C027-2657-60D2E31510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4634-8BBF-1041-B34C-FA3B912879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4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C5953B8-02AF-3623-4F4B-CDD2EC4543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C8F9A2E-1DEB-E438-3B10-5471A3374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DFF311D-10B9-3BF9-F02E-F24686E343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D798B-2D9B-4E44-A23D-215E251EF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90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0A15C01-4928-B19A-2EA9-CF3B23F074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7DD8486-8C2C-D9F8-5307-6B6C0D36BE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2A7119F-C71B-BF58-298E-12CC8AB1A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16E1C-16D0-E54B-812D-B806B846CC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74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2170BB1-163B-712E-D34B-C66386C57E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764B96A-17C2-0335-37F7-5B5B4ADBC8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BBFE0CE-A480-E509-B418-0F844AD50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8F715-30FD-434F-992B-2A7D057D27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62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661E81-8A0E-4C04-59C2-C2937BF87C3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CC01EC-47EF-F620-93BC-35AB6B4EF4F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2494DBE-A269-1281-1149-5B0A0546799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BCE6729-C931-7D0F-FF5A-EAA23650376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9F2E86-DF81-AA08-1FE8-DFEEF193634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83B480C-EA82-6D29-BA4D-3AAE31C7EFB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E4B3658-871F-3B16-029E-05ADF6FC8EB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13943D06-D607-AA3B-7A94-D0C971942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E746E412-6B0D-371C-8B54-A5A4DB8D7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6203" name="Rectangle 11">
            <a:extLst>
              <a:ext uri="{FF2B5EF4-FFF2-40B4-BE49-F238E27FC236}">
                <a16:creationId xmlns:a16="http://schemas.microsoft.com/office/drawing/2014/main" id="{C5504547-8F65-5D56-F0D5-AF28CDD9EC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6204" name="Rectangle 12">
            <a:extLst>
              <a:ext uri="{FF2B5EF4-FFF2-40B4-BE49-F238E27FC236}">
                <a16:creationId xmlns:a16="http://schemas.microsoft.com/office/drawing/2014/main" id="{B55752A1-C2E5-FC71-2BB0-88DD0E94FA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6205" name="Rectangle 13">
            <a:extLst>
              <a:ext uri="{FF2B5EF4-FFF2-40B4-BE49-F238E27FC236}">
                <a16:creationId xmlns:a16="http://schemas.microsoft.com/office/drawing/2014/main" id="{693966D4-CAB3-1E00-B382-0F80D6F138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fld id="{38886882-5CE2-AF4F-A1F2-89A2D30193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5AC14AB-A677-12EE-2151-14479AFE0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Reaction Quotient (Q)</a:t>
            </a:r>
          </a:p>
        </p:txBody>
      </p:sp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id="{EAC6E319-266E-8A6D-E141-37E8B8AA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DB792E-7D29-3D40-8B48-3DBCDF6CA2A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pic>
        <p:nvPicPr>
          <p:cNvPr id="7172" name="Picture 1">
            <a:extLst>
              <a:ext uri="{FF2B5EF4-FFF2-40B4-BE49-F238E27FC236}">
                <a16:creationId xmlns:a16="http://schemas.microsoft.com/office/drawing/2014/main" id="{9A14186D-C410-DD88-9F32-DDAF3B75B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81200"/>
            <a:ext cx="8143875" cy="4527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1">
            <a:extLst>
              <a:ext uri="{FF2B5EF4-FFF2-40B4-BE49-F238E27FC236}">
                <a16:creationId xmlns:a16="http://schemas.microsoft.com/office/drawing/2014/main" id="{E9F58E55-3D7D-7B37-4805-CEA33E1173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6363" y="2057400"/>
          <a:ext cx="528637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378200" imgH="914400" progId="ChemWindow.Document">
                  <p:embed/>
                </p:oleObj>
              </mc:Choice>
              <mc:Fallback>
                <p:oleObj r:id="rId2" imgW="3378200" imgH="914400" progId="ChemWindow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2057400"/>
                        <a:ext cx="528637" cy="14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2">
            <a:extLst>
              <a:ext uri="{FF2B5EF4-FFF2-40B4-BE49-F238E27FC236}">
                <a16:creationId xmlns:a16="http://schemas.microsoft.com/office/drawing/2014/main" id="{E006768C-3A9A-F7B7-B149-75662A78C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Clicker Question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961B809A-23BC-AC1B-A3D8-397ABE073B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6238" y="17526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z="1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/>
              <a:t>For this question, use the balanced equation N</a:t>
            </a:r>
            <a:r>
              <a:rPr lang="en-US" sz="1400" baseline="-25000" dirty="0"/>
              <a:t>2</a:t>
            </a:r>
            <a:r>
              <a:rPr lang="en-US" sz="1400" dirty="0"/>
              <a:t>(</a:t>
            </a:r>
            <a:r>
              <a:rPr lang="en-US" sz="1400" i="1" dirty="0"/>
              <a:t>g</a:t>
            </a:r>
            <a:r>
              <a:rPr lang="en-US" sz="1400" dirty="0"/>
              <a:t>) + 3H</a:t>
            </a:r>
            <a:r>
              <a:rPr lang="en-US" sz="1400" baseline="-25000" dirty="0"/>
              <a:t>2</a:t>
            </a:r>
            <a:r>
              <a:rPr lang="en-US" sz="1400" dirty="0"/>
              <a:t>(</a:t>
            </a:r>
            <a:r>
              <a:rPr lang="en-US" sz="1400" i="1" dirty="0"/>
              <a:t>g</a:t>
            </a:r>
            <a:r>
              <a:rPr lang="en-US" sz="1400" dirty="0"/>
              <a:t>)          2NH</a:t>
            </a:r>
            <a:r>
              <a:rPr lang="en-US" sz="1400" baseline="-25000" dirty="0"/>
              <a:t>3</a:t>
            </a:r>
            <a:r>
              <a:rPr lang="en-US" sz="1400" dirty="0"/>
              <a:t>(</a:t>
            </a:r>
            <a:r>
              <a:rPr lang="en-US" sz="1400" i="1" dirty="0"/>
              <a:t>g</a:t>
            </a:r>
            <a:r>
              <a:rPr lang="en-US" sz="1400" dirty="0"/>
              <a:t>).  You have three steel tanks each containing mixtures of N</a:t>
            </a:r>
            <a:r>
              <a:rPr lang="en-US" sz="1400" baseline="-25000" dirty="0"/>
              <a:t>2</a:t>
            </a:r>
            <a:r>
              <a:rPr lang="en-US" sz="1400" dirty="0"/>
              <a:t>(</a:t>
            </a:r>
            <a:r>
              <a:rPr lang="en-US" sz="1400" i="1" dirty="0"/>
              <a:t>g</a:t>
            </a:r>
            <a:r>
              <a:rPr lang="en-US" sz="1400" dirty="0"/>
              <a:t>), H</a:t>
            </a:r>
            <a:r>
              <a:rPr lang="en-US" sz="1400" baseline="-25000" dirty="0"/>
              <a:t>2</a:t>
            </a:r>
            <a:r>
              <a:rPr lang="en-US" sz="1400" dirty="0"/>
              <a:t>(</a:t>
            </a:r>
            <a:r>
              <a:rPr lang="en-US" sz="1400" i="1" dirty="0"/>
              <a:t>g</a:t>
            </a:r>
            <a:r>
              <a:rPr lang="en-US" sz="1400" dirty="0"/>
              <a:t>), and NH</a:t>
            </a:r>
            <a:r>
              <a:rPr lang="en-US" sz="1400" baseline="-25000" dirty="0"/>
              <a:t>3</a:t>
            </a:r>
            <a:r>
              <a:rPr lang="en-US" sz="1400" dirty="0"/>
              <a:t>(</a:t>
            </a:r>
            <a:r>
              <a:rPr lang="en-US" sz="1400" i="1" dirty="0"/>
              <a:t>g</a:t>
            </a:r>
            <a:r>
              <a:rPr lang="en-US" sz="1400" dirty="0"/>
              <a:t>)  at the same temperature.  The conditions in the tanks are: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400" b="1" dirty="0"/>
              <a:t>Tank 1:</a:t>
            </a:r>
            <a:r>
              <a:rPr lang="en-US" sz="1400" dirty="0"/>
              <a:t>  [N</a:t>
            </a:r>
            <a:r>
              <a:rPr lang="en-US" sz="1400" baseline="-25000" dirty="0"/>
              <a:t>2</a:t>
            </a:r>
            <a:r>
              <a:rPr lang="en-US" sz="1400" dirty="0"/>
              <a:t>] = 2.00 </a:t>
            </a:r>
            <a:r>
              <a:rPr lang="en-US" sz="1400" i="1" dirty="0"/>
              <a:t>M </a:t>
            </a:r>
            <a:r>
              <a:rPr lang="en-US" sz="1400" dirty="0"/>
              <a:t>	[H</a:t>
            </a:r>
            <a:r>
              <a:rPr lang="en-US" sz="1400" baseline="-25000" dirty="0"/>
              <a:t>2</a:t>
            </a:r>
            <a:r>
              <a:rPr lang="en-US" sz="1400" dirty="0"/>
              <a:t>] = 3.00 </a:t>
            </a:r>
            <a:r>
              <a:rPr lang="en-US" sz="1400" i="1" dirty="0"/>
              <a:t>M	</a:t>
            </a:r>
            <a:r>
              <a:rPr lang="en-US" sz="1400" dirty="0"/>
              <a:t>[NH</a:t>
            </a:r>
            <a:r>
              <a:rPr lang="en-US" sz="1400" baseline="-25000" dirty="0"/>
              <a:t>3</a:t>
            </a:r>
            <a:r>
              <a:rPr lang="en-US" sz="1400" dirty="0"/>
              <a:t>] = 6.00 </a:t>
            </a:r>
            <a:r>
              <a:rPr lang="en-US" sz="1400" i="1" dirty="0"/>
              <a:t>M</a:t>
            </a:r>
            <a:endParaRPr lang="en-US" sz="14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400" b="1" dirty="0"/>
              <a:t>Tank 2:</a:t>
            </a:r>
            <a:r>
              <a:rPr lang="en-US" sz="1400" dirty="0"/>
              <a:t>  [N</a:t>
            </a:r>
            <a:r>
              <a:rPr lang="en-US" sz="1400" baseline="-25000" dirty="0"/>
              <a:t>2</a:t>
            </a:r>
            <a:r>
              <a:rPr lang="en-US" sz="1400" dirty="0"/>
              <a:t>] = 2.00 </a:t>
            </a:r>
            <a:r>
              <a:rPr lang="en-US" sz="1400" i="1" dirty="0"/>
              <a:t>M </a:t>
            </a:r>
            <a:r>
              <a:rPr lang="en-US" sz="1400" dirty="0"/>
              <a:t>	[H</a:t>
            </a:r>
            <a:r>
              <a:rPr lang="en-US" sz="1400" baseline="-25000" dirty="0"/>
              <a:t>2</a:t>
            </a:r>
            <a:r>
              <a:rPr lang="en-US" sz="1400" dirty="0"/>
              <a:t>] = 4.00 </a:t>
            </a:r>
            <a:r>
              <a:rPr lang="en-US" sz="1400" i="1" dirty="0"/>
              <a:t>M	</a:t>
            </a:r>
            <a:r>
              <a:rPr lang="en-US" sz="1400" dirty="0"/>
              <a:t>[NH</a:t>
            </a:r>
            <a:r>
              <a:rPr lang="en-US" sz="1400" baseline="-25000" dirty="0"/>
              <a:t>3</a:t>
            </a:r>
            <a:r>
              <a:rPr lang="en-US" sz="1400" dirty="0"/>
              <a:t>] = 7.00 </a:t>
            </a:r>
            <a:r>
              <a:rPr lang="en-US" sz="1400" i="1" dirty="0"/>
              <a:t>M</a:t>
            </a:r>
            <a:endParaRPr lang="en-US" sz="14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400" b="1" dirty="0"/>
              <a:t>Tank 3:  </a:t>
            </a:r>
            <a:r>
              <a:rPr lang="en-US" sz="1400" dirty="0"/>
              <a:t>[N</a:t>
            </a:r>
            <a:r>
              <a:rPr lang="en-US" sz="1400" baseline="-25000" dirty="0"/>
              <a:t>2</a:t>
            </a:r>
            <a:r>
              <a:rPr lang="en-US" sz="1400" dirty="0"/>
              <a:t>] = 3.00 </a:t>
            </a:r>
            <a:r>
              <a:rPr lang="en-US" sz="1400" i="1" dirty="0"/>
              <a:t>M </a:t>
            </a:r>
            <a:r>
              <a:rPr lang="en-US" sz="1400" dirty="0"/>
              <a:t>	[H</a:t>
            </a:r>
            <a:r>
              <a:rPr lang="en-US" sz="1400" baseline="-25000" dirty="0"/>
              <a:t>2</a:t>
            </a:r>
            <a:r>
              <a:rPr lang="en-US" sz="1400" dirty="0"/>
              <a:t>] = 2.00 </a:t>
            </a:r>
            <a:r>
              <a:rPr lang="en-US" sz="1400" i="1" dirty="0"/>
              <a:t>M	</a:t>
            </a:r>
            <a:r>
              <a:rPr lang="en-US" sz="1400" dirty="0"/>
              <a:t>[NH</a:t>
            </a:r>
            <a:r>
              <a:rPr lang="en-US" sz="1400" baseline="-25000" dirty="0"/>
              <a:t>3</a:t>
            </a:r>
            <a:r>
              <a:rPr lang="en-US" sz="1400" dirty="0"/>
              <a:t>] = 4.00 </a:t>
            </a:r>
            <a:r>
              <a:rPr lang="en-US" sz="1400" i="1" dirty="0"/>
              <a:t>M</a:t>
            </a:r>
            <a:endParaRPr lang="en-US" sz="1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/>
              <a:t> 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/>
              <a:t>Two of the tanks have reach equilibrium.  Which tank has not reached equilibrium, and which direction must the reaction proceed in order for that system to reach equilibrium?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/>
              <a:t> </a:t>
            </a:r>
          </a:p>
          <a:p>
            <a:pPr marL="466725" indent="-466725">
              <a:buFont typeface="Wingdings" pitchFamily="2" charset="2"/>
              <a:buNone/>
              <a:defRPr/>
            </a:pPr>
            <a:r>
              <a:rPr lang="en-US" sz="1400" dirty="0"/>
              <a:t>a)	Tank 1 has not reached equilibrium; the reaction in tank 1 must proceed to the left in order to reach equilibrium.</a:t>
            </a:r>
          </a:p>
          <a:p>
            <a:pPr marL="466725" indent="-466725">
              <a:buFont typeface="Wingdings" pitchFamily="2" charset="2"/>
              <a:buNone/>
              <a:defRPr/>
            </a:pPr>
            <a:r>
              <a:rPr lang="en-US" sz="1400" dirty="0"/>
              <a:t>b)	Tank 1 has not reached equilibrium; the reaction in tank 1 must proceed to the right in order to reach equilibrium.</a:t>
            </a:r>
          </a:p>
          <a:p>
            <a:pPr marL="466725" indent="-466725">
              <a:buFont typeface="Wingdings" pitchFamily="2" charset="2"/>
              <a:buNone/>
              <a:defRPr/>
            </a:pPr>
            <a:r>
              <a:rPr lang="en-US" sz="1400" dirty="0"/>
              <a:t>c) 	Tank 2 has not reached equilibrium; the reaction in tank 2 must proceed to the left in order to reach equilibrium.</a:t>
            </a:r>
          </a:p>
          <a:p>
            <a:pPr marL="466725" indent="-466725">
              <a:buFont typeface="Wingdings" pitchFamily="2" charset="2"/>
              <a:buNone/>
              <a:defRPr/>
            </a:pPr>
            <a:r>
              <a:rPr lang="en-US" sz="1400" dirty="0"/>
              <a:t>d)	Tank 2 has not reached equilibrium; the reaction in tank 2 must proceed to the right in order to reach equilibrium.</a:t>
            </a:r>
          </a:p>
          <a:p>
            <a:pPr marL="466725" indent="-466725">
              <a:buFont typeface="Wingdings" pitchFamily="2" charset="2"/>
              <a:buNone/>
              <a:defRPr/>
            </a:pPr>
            <a:r>
              <a:rPr lang="en-US" sz="1400" dirty="0"/>
              <a:t>e)	Tank 3 has not reached equilibrium; the reaction in tank 3 must proceed to the left in order to reach equilibrium.</a:t>
            </a:r>
          </a:p>
          <a:p>
            <a:pPr marL="457200" lvl="1" indent="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659313-630E-D6DC-4044-6616E71AA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791200"/>
            <a:ext cx="8153400" cy="533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ea typeface="MS PGothic" panose="020B0600070205080204" pitchFamily="34" charset="-128"/>
            </a:endParaRPr>
          </a:p>
        </p:txBody>
      </p:sp>
      <p:sp>
        <p:nvSpPr>
          <p:cNvPr id="9222" name="Slide Number Placeholder 1">
            <a:extLst>
              <a:ext uri="{FF2B5EF4-FFF2-40B4-BE49-F238E27FC236}">
                <a16:creationId xmlns:a16="http://schemas.microsoft.com/office/drawing/2014/main" id="{C9C86649-F1A5-B218-660D-5D6669D9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14BD17-BDD6-C44A-B1B0-27ED904ED45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BA4361D-5C86-6C62-EF2E-D961931F2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Clicker Question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594210A-EBB9-1DF4-9736-2D08D7D4B2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000" dirty="0"/>
              <a:t>Consider an initial mixture SO</a:t>
            </a:r>
            <a:r>
              <a:rPr lang="en-US" sz="2000" baseline="-25000" dirty="0"/>
              <a:t>2</a:t>
            </a:r>
            <a:r>
              <a:rPr lang="en-US" sz="2000" dirty="0"/>
              <a:t> and O</a:t>
            </a:r>
            <a:r>
              <a:rPr lang="en-US" sz="2000" baseline="-25000" dirty="0"/>
              <a:t>2</a:t>
            </a:r>
            <a:r>
              <a:rPr lang="en-US" sz="2000" dirty="0"/>
              <a:t> in which the partial pressure of SO</a:t>
            </a:r>
            <a:r>
              <a:rPr lang="en-US" sz="2000" baseline="-25000" dirty="0"/>
              <a:t>2</a:t>
            </a:r>
            <a:r>
              <a:rPr lang="en-US" sz="2000" dirty="0"/>
              <a:t> is 3.00 </a:t>
            </a:r>
            <a:r>
              <a:rPr lang="en-US" sz="2000" dirty="0" err="1"/>
              <a:t>atm</a:t>
            </a:r>
            <a:r>
              <a:rPr lang="en-US" sz="2000" dirty="0"/>
              <a:t> and the partial pressure of O</a:t>
            </a:r>
            <a:r>
              <a:rPr lang="en-US" sz="2000" baseline="-25000" dirty="0"/>
              <a:t>2</a:t>
            </a:r>
            <a:r>
              <a:rPr lang="en-US" sz="2000" dirty="0"/>
              <a:t> is 2.00 atm.  These gases react according to the following equation: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/>
              <a:t> 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2000" dirty="0"/>
              <a:t>2SO</a:t>
            </a:r>
            <a:r>
              <a:rPr lang="en-US" sz="2000" baseline="-25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g</a:t>
            </a:r>
            <a:r>
              <a:rPr lang="en-US" sz="2000" dirty="0"/>
              <a:t>) + O</a:t>
            </a:r>
            <a:r>
              <a:rPr lang="en-US" sz="2000" baseline="-25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g</a:t>
            </a:r>
            <a:r>
              <a:rPr lang="en-US" sz="2000" dirty="0"/>
              <a:t>)       2SO</a:t>
            </a:r>
            <a:r>
              <a:rPr lang="en-US" sz="2000" baseline="-25000" dirty="0"/>
              <a:t>3</a:t>
            </a:r>
            <a:r>
              <a:rPr lang="en-US" sz="2000" dirty="0"/>
              <a:t>(</a:t>
            </a:r>
            <a:r>
              <a:rPr lang="en-US" sz="2000" i="1" dirty="0"/>
              <a:t>g</a:t>
            </a:r>
            <a:r>
              <a:rPr lang="en-US" sz="2000" dirty="0"/>
              <a:t>)	</a:t>
            </a:r>
            <a:r>
              <a:rPr lang="en-US" sz="2000" i="1" dirty="0" err="1"/>
              <a:t>K</a:t>
            </a:r>
            <a:r>
              <a:rPr lang="en-US" sz="2000" baseline="-25000" dirty="0" err="1"/>
              <a:t>p</a:t>
            </a:r>
            <a:r>
              <a:rPr lang="en-US" sz="2000" dirty="0"/>
              <a:t> = 1.80 x 10</a:t>
            </a:r>
            <a:r>
              <a:rPr lang="en-US" sz="2000" baseline="30000" dirty="0"/>
              <a:t>-6</a:t>
            </a:r>
            <a:endParaRPr lang="en-US" sz="20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/>
              <a:t> 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/>
              <a:t>Determine the partial pressure of SO</a:t>
            </a:r>
            <a:r>
              <a:rPr lang="en-US" sz="2000" baseline="-25000" dirty="0"/>
              <a:t>3</a:t>
            </a:r>
            <a:r>
              <a:rPr lang="en-US" sz="2000" dirty="0"/>
              <a:t> at equilibrium (assume constant volume and temperature).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800" dirty="0"/>
          </a:p>
          <a:p>
            <a:pPr marL="681038" indent="-447675">
              <a:buFont typeface="Wingdings" pitchFamily="2" charset="2"/>
              <a:buNone/>
              <a:defRPr/>
            </a:pPr>
            <a:r>
              <a:rPr lang="en-US" sz="2000" dirty="0"/>
              <a:t>a)	1.64 x 10</a:t>
            </a:r>
            <a:r>
              <a:rPr lang="en-US" sz="2000" baseline="30000" dirty="0"/>
              <a:t>-3</a:t>
            </a:r>
            <a:r>
              <a:rPr lang="en-US" sz="2000" dirty="0"/>
              <a:t> </a:t>
            </a:r>
            <a:r>
              <a:rPr lang="en-US" sz="2000" dirty="0" err="1"/>
              <a:t>atm</a:t>
            </a:r>
            <a:endParaRPr lang="en-US" sz="2000" dirty="0"/>
          </a:p>
          <a:p>
            <a:pPr marL="681038" indent="-447675">
              <a:buFont typeface="Wingdings" pitchFamily="2" charset="2"/>
              <a:buNone/>
              <a:defRPr/>
            </a:pPr>
            <a:r>
              <a:rPr lang="en-US" sz="2000" dirty="0"/>
              <a:t>b)	2.85 x 10</a:t>
            </a:r>
            <a:r>
              <a:rPr lang="en-US" sz="2000" baseline="30000" dirty="0"/>
              <a:t>-3</a:t>
            </a:r>
            <a:r>
              <a:rPr lang="en-US" sz="2000" dirty="0"/>
              <a:t> </a:t>
            </a:r>
            <a:r>
              <a:rPr lang="en-US" sz="2000" dirty="0" err="1"/>
              <a:t>atm</a:t>
            </a:r>
            <a:endParaRPr lang="en-US" sz="2000" dirty="0"/>
          </a:p>
          <a:p>
            <a:pPr marL="681038" indent="-447675">
              <a:buFont typeface="Wingdings" pitchFamily="2" charset="2"/>
              <a:buNone/>
              <a:defRPr/>
            </a:pPr>
            <a:r>
              <a:rPr lang="en-US" sz="2000" dirty="0"/>
              <a:t>c)	5.69 x 10</a:t>
            </a:r>
            <a:r>
              <a:rPr lang="en-US" sz="2000" baseline="30000" dirty="0"/>
              <a:t>-3</a:t>
            </a:r>
            <a:r>
              <a:rPr lang="en-US" sz="2000" dirty="0"/>
              <a:t> </a:t>
            </a:r>
            <a:r>
              <a:rPr lang="en-US" sz="2000" dirty="0" err="1"/>
              <a:t>atm</a:t>
            </a:r>
            <a:endParaRPr lang="en-US" sz="2000" dirty="0"/>
          </a:p>
          <a:p>
            <a:pPr marL="681038" indent="-447675">
              <a:buFont typeface="Wingdings" pitchFamily="2" charset="2"/>
              <a:buNone/>
              <a:defRPr/>
            </a:pPr>
            <a:r>
              <a:rPr lang="en-US" sz="2000" dirty="0"/>
              <a:t>d)	5.40 x 10</a:t>
            </a:r>
            <a:r>
              <a:rPr lang="en-US" sz="2000" baseline="30000" dirty="0"/>
              <a:t>-6</a:t>
            </a:r>
            <a:r>
              <a:rPr lang="en-US" sz="2000" dirty="0"/>
              <a:t> </a:t>
            </a:r>
            <a:r>
              <a:rPr lang="en-US" sz="2000" dirty="0" err="1"/>
              <a:t>atm</a:t>
            </a:r>
            <a:endParaRPr lang="en-US" sz="2000" dirty="0"/>
          </a:p>
          <a:p>
            <a:pPr marL="681038" indent="-447675">
              <a:buFont typeface="Wingdings" pitchFamily="2" charset="2"/>
              <a:buNone/>
              <a:defRPr/>
            </a:pPr>
            <a:r>
              <a:rPr lang="en-US" sz="2000" dirty="0"/>
              <a:t>e)	I don’t know.</a:t>
            </a:r>
          </a:p>
          <a:p>
            <a:pPr lvl="1">
              <a:buFont typeface="Wingdings" pitchFamily="2" charset="2"/>
              <a:buNone/>
              <a:defRPr/>
            </a:pP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27C5D-F9C0-6595-B846-998231177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619750"/>
            <a:ext cx="2438400" cy="4000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ea typeface="MS PGothic" panose="020B0600070205080204" pitchFamily="34" charset="-128"/>
            </a:endParaRPr>
          </a:p>
        </p:txBody>
      </p:sp>
      <p:sp>
        <p:nvSpPr>
          <p:cNvPr id="12293" name="Slide Number Placeholder 1">
            <a:extLst>
              <a:ext uri="{FF2B5EF4-FFF2-40B4-BE49-F238E27FC236}">
                <a16:creationId xmlns:a16="http://schemas.microsoft.com/office/drawing/2014/main" id="{0C2586B4-FAFC-1DB5-C877-A81155099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4582CE-DCCB-864D-80E2-37F9DA5CBA8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graphicFrame>
        <p:nvGraphicFramePr>
          <p:cNvPr id="12294" name="Object 2">
            <a:extLst>
              <a:ext uri="{FF2B5EF4-FFF2-40B4-BE49-F238E27FC236}">
                <a16:creationId xmlns:a16="http://schemas.microsoft.com/office/drawing/2014/main" id="{1221D2FB-87FB-F436-FE50-DA7752FCDF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4763" y="3438525"/>
          <a:ext cx="528637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378200" imgH="914400" progId="ChemWindow.Document">
                  <p:embed/>
                </p:oleObj>
              </mc:Choice>
              <mc:Fallback>
                <p:oleObj r:id="rId2" imgW="3378200" imgH="914400" progId="ChemWindow.Document">
                  <p:embed/>
                  <p:pic>
                    <p:nvPicPr>
                      <p:cNvPr id="12294" name="Object 2">
                        <a:extLst>
                          <a:ext uri="{FF2B5EF4-FFF2-40B4-BE49-F238E27FC236}">
                            <a16:creationId xmlns:a16="http://schemas.microsoft.com/office/drawing/2014/main" id="{1221D2FB-87FB-F436-FE50-DA7752FCDF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763" y="3438525"/>
                        <a:ext cx="528637" cy="14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5010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D4D3ED9-F044-F088-A81D-29D4C4FF49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Clicker Question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9D4D804-6930-E07A-2BEC-FD83BA25F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77200" cy="4343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/>
              <a:t>For a certain reaction at 25.0</a:t>
            </a:r>
            <a:r>
              <a:rPr lang="en-US" altLang="en-US" sz="2800">
                <a:sym typeface="Symbol" pitchFamily="2" charset="2"/>
              </a:rPr>
              <a:t></a:t>
            </a:r>
            <a:r>
              <a:rPr lang="en-US" altLang="en-US" sz="2800"/>
              <a:t>C, the value of </a:t>
            </a:r>
            <a:r>
              <a:rPr lang="en-US" altLang="en-US" sz="2800" i="1"/>
              <a:t>K</a:t>
            </a:r>
            <a:r>
              <a:rPr lang="en-US" altLang="en-US" sz="2800"/>
              <a:t>  is 1.2 </a:t>
            </a:r>
            <a:r>
              <a:rPr lang="en-US" altLang="en-US" sz="2800">
                <a:sym typeface="Symbol" pitchFamily="2" charset="2"/>
              </a:rPr>
              <a:t></a:t>
            </a:r>
            <a:r>
              <a:rPr lang="en-US" altLang="en-US" sz="2800"/>
              <a:t> 10</a:t>
            </a:r>
            <a:r>
              <a:rPr lang="en-US" altLang="en-US" sz="2800" baseline="30000"/>
              <a:t>–3</a:t>
            </a:r>
            <a:r>
              <a:rPr lang="en-US" altLang="en-US" sz="2800"/>
              <a:t>.  At 50.0</a:t>
            </a:r>
            <a:r>
              <a:rPr lang="en-US" altLang="en-US" sz="2800">
                <a:sym typeface="Symbol" pitchFamily="2" charset="2"/>
              </a:rPr>
              <a:t></a:t>
            </a:r>
            <a:r>
              <a:rPr lang="en-US" altLang="en-US" sz="2800"/>
              <a:t>C the value of </a:t>
            </a:r>
            <a:r>
              <a:rPr lang="en-US" altLang="en-US" sz="2800" i="1"/>
              <a:t>K</a:t>
            </a:r>
            <a:r>
              <a:rPr lang="en-US" altLang="en-US" sz="2800"/>
              <a:t> is 3.4 </a:t>
            </a:r>
            <a:r>
              <a:rPr lang="en-US" altLang="en-US" sz="2800">
                <a:sym typeface="Symbol" pitchFamily="2" charset="2"/>
              </a:rPr>
              <a:t></a:t>
            </a:r>
            <a:r>
              <a:rPr lang="en-US" altLang="en-US" sz="2800"/>
              <a:t> 10</a:t>
            </a:r>
            <a:r>
              <a:rPr lang="en-US" altLang="en-US" sz="2800" baseline="30000"/>
              <a:t>–1</a:t>
            </a:r>
            <a:r>
              <a:rPr lang="en-US" altLang="en-US" sz="2800"/>
              <a:t>. </a:t>
            </a:r>
          </a:p>
          <a:p>
            <a:pPr marL="0" indent="0"/>
            <a:endParaRPr lang="en-US" altLang="en-US" sz="2800"/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This means that the reaction is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	a) exothermic.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	b) endothermic.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	c) Impossible -- K cannot change</a:t>
            </a:r>
          </a:p>
          <a:p>
            <a:pPr lvl="1">
              <a:buFont typeface="Wingdings" pitchFamily="2" charset="2"/>
              <a:buNone/>
            </a:pPr>
            <a:r>
              <a:rPr lang="en-US" altLang="en-US"/>
              <a:t>		d) More information is needed.</a:t>
            </a:r>
          </a:p>
          <a:p>
            <a:pPr lvl="1">
              <a:buFont typeface="Wingdings" pitchFamily="2" charset="2"/>
              <a:buNone/>
            </a:pPr>
            <a:r>
              <a:rPr lang="en-US" altLang="en-US"/>
              <a:t>		e)  I do not know.</a:t>
            </a:r>
          </a:p>
          <a:p>
            <a:pPr lvl="1">
              <a:buFont typeface="Wingdings" pitchFamily="2" charset="2"/>
              <a:buNone/>
            </a:pPr>
            <a:endParaRPr lang="en-US" altLang="en-US" sz="32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6CA31E-68B5-0461-87FC-4FA96317F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495800"/>
            <a:ext cx="3200400" cy="533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ea typeface="MS PGothic" panose="020B0600070205080204" pitchFamily="34" charset="-128"/>
            </a:endParaRPr>
          </a:p>
        </p:txBody>
      </p:sp>
      <p:sp>
        <p:nvSpPr>
          <p:cNvPr id="13317" name="Slide Number Placeholder 1">
            <a:extLst>
              <a:ext uri="{FF2B5EF4-FFF2-40B4-BE49-F238E27FC236}">
                <a16:creationId xmlns:a16="http://schemas.microsoft.com/office/drawing/2014/main" id="{3D4DE1EA-ADE6-CF3A-4058-29B1516F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DBE6D7-BCCB-D44D-98AC-C1FAFF321A1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4520</TotalTime>
  <Words>483</Words>
  <Application>Microsoft Macintosh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Tahoma</vt:lpstr>
      <vt:lpstr>Wingdings</vt:lpstr>
      <vt:lpstr>Calibri</vt:lpstr>
      <vt:lpstr>MS PGothic</vt:lpstr>
      <vt:lpstr>Blends</vt:lpstr>
      <vt:lpstr>ChemWindow.Document</vt:lpstr>
      <vt:lpstr>Reaction Quotient (Q)</vt:lpstr>
      <vt:lpstr>Clicker Question</vt:lpstr>
      <vt:lpstr>Clicker Question</vt:lpstr>
      <vt:lpstr>Clicker Question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100</dc:title>
  <dc:creator>Don Decoste</dc:creator>
  <cp:lastModifiedBy>Decoste, Donald Joseph</cp:lastModifiedBy>
  <cp:revision>253</cp:revision>
  <cp:lastPrinted>2019-09-19T20:16:21Z</cp:lastPrinted>
  <dcterms:created xsi:type="dcterms:W3CDTF">2001-08-23T14:48:38Z</dcterms:created>
  <dcterms:modified xsi:type="dcterms:W3CDTF">2024-09-24T00:42:05Z</dcterms:modified>
</cp:coreProperties>
</file>