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533" r:id="rId2"/>
    <p:sldId id="554" r:id="rId3"/>
    <p:sldId id="555" r:id="rId4"/>
    <p:sldId id="534" r:id="rId5"/>
    <p:sldId id="544" r:id="rId6"/>
    <p:sldId id="317" r:id="rId7"/>
    <p:sldId id="395" r:id="rId8"/>
    <p:sldId id="496" r:id="rId9"/>
    <p:sldId id="494" r:id="rId10"/>
    <p:sldId id="492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6" autoAdjust="0"/>
    <p:restoredTop sz="94694" autoAdjust="0"/>
  </p:normalViewPr>
  <p:slideViewPr>
    <p:cSldViewPr>
      <p:cViewPr varScale="1">
        <p:scale>
          <a:sx n="65" d="100"/>
          <a:sy n="65" d="100"/>
        </p:scale>
        <p:origin x="5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4A64EE90-B687-E9E2-174E-A3BCDA10F1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5B7D2CA-84C0-11C0-25EA-728B8274047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A264F1C-C271-7610-E5CC-73FE2BBE5D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90DAEC81-0D28-8005-A985-48C154B4BD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ahoma" panose="020B0604030504040204" pitchFamily="34" charset="0"/>
              </a:defRPr>
            </a:lvl1pPr>
          </a:lstStyle>
          <a:p>
            <a:fld id="{818F5EF7-E9DE-2A40-910E-9EF59DDD54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4C4F24-41BC-5689-C695-8ED506E707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86A65-0B4D-FF57-8959-5AD89D54C17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7EB04BB-105C-B443-A886-EC061BC749A3}" type="datetimeFigureOut">
              <a:rPr lang="en-US" altLang="en-US"/>
              <a:pPr>
                <a:defRPr/>
              </a:pPr>
              <a:t>11/15/2024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7D0DA7-9760-21D3-F972-F18B2E736E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8CDCB31-E866-C723-3E63-34CE06B280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FCBAA-6B9F-49AA-0A23-A4FF6D57482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871EB-1A47-2D0A-E81F-55E39CDAC6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3A9B42-14FC-C747-B695-E30F863D6D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EEBA657-DC6A-2A27-36F1-74956ADC6C78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13D848C-CD96-DBD1-1A18-25E99B41B7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B220851F-1E1F-AD96-2EE7-75722A2B2C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en-US" altLang="en-US" dirty="0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9A30C412-ED1C-5623-74C4-21E8B4248C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en-US" altLang="en-US" dirty="0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D4C4C41B-FDD9-255F-1A55-4B0BC7E8A7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5D04E30A-7E4A-0FBE-B461-1B7758CFE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en-US" altLang="en-US" dirty="0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851148B-998B-DBF9-2F16-0BBBD3D041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en-US" altLang="en-US" dirty="0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E97686AA-D3FD-1478-B610-07192B5D4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en-US" altLang="en-US" dirty="0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D5087BA4-36AD-2307-3581-E2C0F74DD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en-US" altLang="en-US" dirty="0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81A5E4C5-1724-EE8E-F832-5E775F27E6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en-US" altLang="en-US" dirty="0"/>
            </a:p>
          </p:txBody>
        </p:sp>
      </p:grpSp>
      <p:sp>
        <p:nvSpPr>
          <p:cNvPr id="137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37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8715EB2-D117-C6B0-0EEB-C0B36561D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1C2BBA04-65F6-D72D-1E40-0633D6C98D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E4EB5637-1972-613A-A044-B5EFC800F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A2FFC9-5607-DC40-8995-C8E4EF6285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75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DD3A1D3-9D26-4784-9D54-8EC9B62A7C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5072C06-FAE0-BBB5-D2FE-B1E278DBBA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D4B01B5-E318-7E7F-EEFF-059BDDEF9B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14716-B614-F84A-8B79-CCBD29CAE2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37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4074BC1-138E-2134-55F8-E0EF20C78F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1E5FEEE-B452-867B-4315-D7A202E2B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77EBB75-F491-F3AF-C94B-51FF2037A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604B5-2CE7-5440-BD63-1A967E28E2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55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42182AE-6F8B-E230-811E-4D0193959C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E02B03-04A7-D70E-78A9-E688165D70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4C5BCEC-65D2-6299-E435-07A7092ED5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37F7E-EE59-0B48-B437-E880E01801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05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3F623C0-BEBC-66F9-85D3-F0964F3A4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445F13E-A1FC-3BFA-FB40-8B91912502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C29B820-1B11-5D55-0306-75AE17CB6A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2183A-0F18-D940-A90F-494184087F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39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6730286-060D-FCA7-6AAA-B285545C06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F438319-6F09-EF3C-CB48-901117E330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461B6E6-EF12-BB46-2938-43E709137D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F13DF-DB32-3043-92E4-146A476FB3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23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27FF28C-D9B9-8D52-6C88-B7BD4E609D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9BEFA0B-FCFE-40D6-6039-967A0067C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BAFB2B8-4597-A6FC-BB1B-D73CA3B5C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2782F-770B-EB42-BAD8-4272CAE68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25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424AD98-ECDB-FF5A-BF48-CD76EE6536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6AB2700-5505-E730-696C-021FCF0521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20390AB-68BF-E3AF-6B37-9FDD70B3E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91CD23-B2DC-684F-8A62-EC16EC9E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13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4BE87D6-0178-6E4F-7CA7-C825E6FA8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FC51706-7FBE-DA2C-8E1F-404C95BDEE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54A7B55-6F28-ADC7-7F5E-4C80D4FCA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521B6-00BB-4E4F-8DDC-DF2FB3DCC8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96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063F789-D501-4B54-910F-5897F61DA8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DCCEF3D-9C60-DCE2-42EC-BF8C89D9A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4FB4883-0918-98A9-4F23-3F81D1F3C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6701D-95BA-D742-A30E-E29FE422B9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58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C95387-8E52-BFEB-C308-9BD33EF2D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06FA868-1C92-8CA8-F506-8BE02C186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A890B47-C9E4-6A62-6F1A-50090832C0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36A82-E159-E140-A4BE-4AA5D35EBB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51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297971-5A7C-9A86-EC08-53F286EB6A0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dirty="0">
              <a:latin typeface="Tahoma" pitchFamily="34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0818676-47CF-2C68-47AB-299A8A5AB90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dirty="0">
              <a:latin typeface="Tahoma" pitchFamily="34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EF8715A-E7B2-B955-7690-5D9D817099C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dirty="0">
              <a:latin typeface="Tahoma" pitchFamily="34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A142AF-F324-18D4-B54E-A32CD3CC923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dirty="0">
              <a:latin typeface="Tahoma" pitchFamily="34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45CCAE-7302-B0B3-2E44-FD3F7494E43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dirty="0">
              <a:latin typeface="Tahoma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6477B2F-1329-6A4F-89A8-ADCB2F60CF6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dirty="0">
              <a:latin typeface="Tahoma" pitchFamily="34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BCEFDF1-2F2D-FC5E-E6C3-5CE50EDD8FA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dirty="0">
              <a:latin typeface="Tahoma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D656B98E-9815-E68F-4E3B-ED82940F8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627EB953-EA5E-881F-927C-7537B18C7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6203" name="Rectangle 11">
            <a:extLst>
              <a:ext uri="{FF2B5EF4-FFF2-40B4-BE49-F238E27FC236}">
                <a16:creationId xmlns:a16="http://schemas.microsoft.com/office/drawing/2014/main" id="{D2B8C31B-85D6-FCB7-EFEE-AAFF7EE95A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6204" name="Rectangle 12">
            <a:extLst>
              <a:ext uri="{FF2B5EF4-FFF2-40B4-BE49-F238E27FC236}">
                <a16:creationId xmlns:a16="http://schemas.microsoft.com/office/drawing/2014/main" id="{BF68F4C4-544C-BFA1-D394-4F57436CF8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6205" name="Rectangle 13">
            <a:extLst>
              <a:ext uri="{FF2B5EF4-FFF2-40B4-BE49-F238E27FC236}">
                <a16:creationId xmlns:a16="http://schemas.microsoft.com/office/drawing/2014/main" id="{6E3FA400-0E41-9382-A5AC-764787D64E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fld id="{FCAFEF91-809D-BD43-A353-5BD7465FA2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smtClean="0"/>
              <a:t>As always…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362200"/>
            <a:ext cx="90678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OWL</a:t>
            </a:r>
          </a:p>
          <a:p>
            <a:pPr eaLnBrk="1" hangingPunct="1">
              <a:defRPr/>
            </a:pPr>
            <a:r>
              <a:rPr lang="en-US" altLang="en-US" dirty="0"/>
              <a:t>Lecture videos</a:t>
            </a:r>
          </a:p>
          <a:p>
            <a:pPr eaLnBrk="1" hangingPunct="1">
              <a:defRPr/>
            </a:pPr>
            <a:r>
              <a:rPr lang="en-US" altLang="en-US" dirty="0"/>
              <a:t>Textbook</a:t>
            </a:r>
          </a:p>
          <a:p>
            <a:pPr lvl="1" eaLnBrk="1" hangingPunct="1">
              <a:defRPr/>
            </a:pPr>
            <a:r>
              <a:rPr lang="en-US" altLang="en-US" dirty="0"/>
              <a:t>Read</a:t>
            </a:r>
          </a:p>
          <a:p>
            <a:pPr lvl="1" eaLnBrk="1" hangingPunct="1">
              <a:defRPr/>
            </a:pPr>
            <a:r>
              <a:rPr lang="en-US" altLang="en-US" dirty="0"/>
              <a:t>Do text homework 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 marL="9525" lvl="1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Quiz </a:t>
            </a:r>
            <a:r>
              <a:rPr lang="en-US" altLang="en-US" dirty="0" smtClean="0"/>
              <a:t>#</a:t>
            </a:r>
            <a:r>
              <a:rPr lang="en-US" altLang="en-US" smtClean="0"/>
              <a:t>8 available now.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F75B89-A034-4D4D-A9ED-F34A3E0EB68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8877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8468EB-84A0-473D-931F-DA1D64ADD84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Clicker Question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9067800" cy="45720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Radioactive nuclei decay according to first-order kinetics.  If a radioactive sample decays from 1.00 x 10</a:t>
            </a:r>
            <a:r>
              <a:rPr lang="en-US" sz="2800" baseline="30000" dirty="0"/>
              <a:t>4</a:t>
            </a:r>
            <a:r>
              <a:rPr lang="en-US" sz="2800" dirty="0"/>
              <a:t> nuclei to 625 nuclei in 10.0 minutes, determine the half-life of this radioactive species.</a:t>
            </a:r>
          </a:p>
          <a:p>
            <a:pPr>
              <a:defRPr/>
            </a:pPr>
            <a:endParaRPr lang="en-US" sz="2800" dirty="0"/>
          </a:p>
          <a:p>
            <a:pPr marL="346075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a)  0.667 min	</a:t>
            </a:r>
          </a:p>
          <a:p>
            <a:pPr marL="346075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b)  1.50 min	</a:t>
            </a:r>
          </a:p>
          <a:p>
            <a:pPr marL="346075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c)  2.00 min	</a:t>
            </a:r>
          </a:p>
          <a:p>
            <a:pPr marL="346075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d)  2.50 min	</a:t>
            </a:r>
          </a:p>
          <a:p>
            <a:pPr marL="346075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e)  5.33 min</a:t>
            </a:r>
          </a:p>
          <a:p>
            <a:pPr marL="236538" lvl="1" indent="-1588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8938" y="5840413"/>
            <a:ext cx="2354262" cy="457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97703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en-US" smtClean="0"/>
              <a:t>Previous Exam Question (1/2)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791575" cy="4800600"/>
          </a:xfrm>
        </p:spPr>
        <p:txBody>
          <a:bodyPr/>
          <a:lstStyle/>
          <a:p>
            <a:pPr marL="9525" lvl="1" indent="0">
              <a:buFont typeface="Wingdings" panose="05000000000000000000" pitchFamily="2" charset="2"/>
              <a:buNone/>
              <a:defRPr/>
            </a:pPr>
            <a:r>
              <a:rPr lang="en-US" sz="2400" dirty="0"/>
              <a:t>Consider the formation of N</a:t>
            </a:r>
            <a:r>
              <a:rPr lang="en-US" sz="2400" baseline="-25000" dirty="0"/>
              <a:t>2</a:t>
            </a:r>
            <a:r>
              <a:rPr lang="en-US" sz="2400" dirty="0"/>
              <a:t>O(</a:t>
            </a:r>
            <a:r>
              <a:rPr lang="en-US" sz="2400" i="1" dirty="0"/>
              <a:t>g</a:t>
            </a:r>
            <a:r>
              <a:rPr lang="en-US" sz="2400" dirty="0"/>
              <a:t>) (skeletal structure is N–N–O) from N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 and O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).</a:t>
            </a:r>
          </a:p>
          <a:p>
            <a:pPr marL="9525" lvl="1" indent="0">
              <a:buFont typeface="Wingdings" panose="05000000000000000000" pitchFamily="2" charset="2"/>
              <a:buNone/>
              <a:defRPr/>
            </a:pPr>
            <a:endParaRPr lang="en-US" sz="800" dirty="0"/>
          </a:p>
          <a:p>
            <a:pPr marL="9525" lvl="1" indent="0">
              <a:buFont typeface="Wingdings" panose="05000000000000000000" pitchFamily="2" charset="2"/>
              <a:buNone/>
              <a:defRPr/>
            </a:pPr>
            <a:r>
              <a:rPr lang="en-US" sz="2400" dirty="0"/>
              <a:t>Using all possible resonance structures and formal charge arguments, estimate </a:t>
            </a:r>
            <a:r>
              <a:rPr lang="en-US" sz="2400" dirty="0" err="1"/>
              <a:t>Δ</a:t>
            </a:r>
            <a:r>
              <a:rPr lang="en-US" sz="2400" i="1" dirty="0" err="1"/>
              <a:t>H</a:t>
            </a:r>
            <a:r>
              <a:rPr lang="en-US" sz="2400" baseline="-25000" dirty="0" err="1"/>
              <a:t>f</a:t>
            </a:r>
            <a:r>
              <a:rPr lang="en-US" sz="2400" dirty="0"/>
              <a:t>° for N</a:t>
            </a:r>
            <a:r>
              <a:rPr lang="en-US" sz="2400" baseline="-25000" dirty="0"/>
              <a:t>2</a:t>
            </a:r>
            <a:r>
              <a:rPr lang="en-US" sz="2400" dirty="0"/>
              <a:t>O(</a:t>
            </a:r>
            <a:r>
              <a:rPr lang="en-US" sz="2400" i="1" dirty="0"/>
              <a:t>g</a:t>
            </a:r>
            <a:r>
              <a:rPr lang="en-US" sz="2400" dirty="0"/>
              <a:t>) given the bond energies below.  </a:t>
            </a:r>
          </a:p>
          <a:p>
            <a:pPr marL="9525" lvl="1" indent="0"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marL="9525" lvl="1" indent="0"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740D29-5CEB-45DF-909E-8EF6B8E79F1B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150938" y="381000"/>
            <a:ext cx="69342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1554163" y="3810000"/>
          <a:ext cx="5486400" cy="263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7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Bond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Bond Energy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O=O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495 kJ/mol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N–O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 kJ/mol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N=O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607 kJ/mol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9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N≡O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814 kJ/mol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9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N–N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160 kJ/mol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9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N=N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418 kJ/mol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9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N≡N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941 kJ/mol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6177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en-US" smtClean="0"/>
              <a:t>Previous Exam Question (2/2)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791575" cy="4800600"/>
          </a:xfrm>
        </p:spPr>
        <p:txBody>
          <a:bodyPr/>
          <a:lstStyle/>
          <a:p>
            <a:pPr marL="9525" lvl="1" indent="0">
              <a:buFont typeface="Wingdings" panose="05000000000000000000" pitchFamily="2" charset="2"/>
              <a:buNone/>
              <a:defRPr/>
            </a:pPr>
            <a:r>
              <a:rPr lang="en-US" sz="2400" dirty="0"/>
              <a:t>Consider the formation of N</a:t>
            </a:r>
            <a:r>
              <a:rPr lang="en-US" sz="2400" baseline="-25000" dirty="0"/>
              <a:t>2</a:t>
            </a:r>
            <a:r>
              <a:rPr lang="en-US" sz="2400" dirty="0"/>
              <a:t>O(</a:t>
            </a:r>
            <a:r>
              <a:rPr lang="en-US" sz="2400" i="1" dirty="0"/>
              <a:t>g</a:t>
            </a:r>
            <a:r>
              <a:rPr lang="en-US" sz="2400" dirty="0"/>
              <a:t>) (skeletal structure is N–N–O) from N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 and O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g</a:t>
            </a:r>
            <a:r>
              <a:rPr lang="en-US" sz="2400" dirty="0"/>
              <a:t>).</a:t>
            </a:r>
          </a:p>
          <a:p>
            <a:pPr marL="9525" lvl="1" indent="0"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 marL="9525" lvl="1" indent="0">
              <a:buFont typeface="Wingdings" panose="05000000000000000000" pitchFamily="2" charset="2"/>
              <a:buNone/>
              <a:defRPr/>
            </a:pPr>
            <a:endParaRPr lang="en-US" sz="800" dirty="0"/>
          </a:p>
          <a:p>
            <a:pPr marL="352425" lvl="1" indent="-342900">
              <a:defRPr/>
            </a:pPr>
            <a:r>
              <a:rPr lang="en-US" sz="2400" dirty="0"/>
              <a:t>The actual value of </a:t>
            </a:r>
            <a:r>
              <a:rPr lang="en-US" sz="2400" dirty="0" err="1"/>
              <a:t>Δ</a:t>
            </a:r>
            <a:r>
              <a:rPr lang="en-US" sz="2400" i="1" dirty="0" err="1"/>
              <a:t>H</a:t>
            </a:r>
            <a:r>
              <a:rPr lang="en-US" sz="2400" baseline="-25000" dirty="0" err="1"/>
              <a:t>f</a:t>
            </a:r>
            <a:r>
              <a:rPr lang="en-US" sz="2400" dirty="0"/>
              <a:t>° for N</a:t>
            </a:r>
            <a:r>
              <a:rPr lang="en-US" sz="2400" baseline="-25000" dirty="0"/>
              <a:t>2</a:t>
            </a:r>
            <a:r>
              <a:rPr lang="en-US" sz="2400" dirty="0"/>
              <a:t>O(</a:t>
            </a:r>
            <a:r>
              <a:rPr lang="en-US" sz="2400" i="1" dirty="0"/>
              <a:t>g</a:t>
            </a:r>
            <a:r>
              <a:rPr lang="en-US" sz="2400" dirty="0"/>
              <a:t>) is 82 kJ/mol.  Compare this answer to your previous answer.  </a:t>
            </a:r>
          </a:p>
          <a:p>
            <a:pPr marL="352425" lvl="1" indent="-342900">
              <a:defRPr/>
            </a:pPr>
            <a:r>
              <a:rPr lang="en-US" sz="2400" dirty="0"/>
              <a:t>How does it support your choice of most favorable resonance structures based on formal charge?  </a:t>
            </a:r>
          </a:p>
          <a:p>
            <a:pPr marL="352425" lvl="1" indent="-342900">
              <a:defRPr/>
            </a:pPr>
            <a:r>
              <a:rPr lang="en-US" sz="2400" dirty="0"/>
              <a:t>Why is the answer (82 kJ/mol) not exactly the same as any one of your calculations in part “a”? </a:t>
            </a:r>
            <a:endParaRPr lang="en-US" altLang="en-US" sz="2400" dirty="0"/>
          </a:p>
          <a:p>
            <a:pPr marL="9525" lvl="1" indent="0"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8D13B7-F0CE-4A9E-AABC-EA8137AA0E0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1150938" y="381000"/>
            <a:ext cx="69342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084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Chapter 13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458200" cy="4114800"/>
          </a:xfrm>
        </p:spPr>
        <p:txBody>
          <a:bodyPr/>
          <a:lstStyle/>
          <a:p>
            <a:pPr lvl="1"/>
            <a:endParaRPr lang="en-US" altLang="en-US" smtClean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1DBA77-7C10-4D12-9A18-EF0D8D72DF1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smtClean="0"/>
          </a:p>
        </p:txBody>
      </p:sp>
      <p:pic>
        <p:nvPicPr>
          <p:cNvPr id="10245" name="Picture 2" descr="C:\Users\Don Decoste\Documents\Chem 202 (fall 2017)\Lecture Notes\13-1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7388"/>
            <a:ext cx="9144000" cy="459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6883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Clicker Question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133600"/>
            <a:ext cx="9067800" cy="4114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600" dirty="0"/>
              <a:t>Which of the following best describes the shape around the carbon atom labeled 1 and the nitrogen atom labeled 2?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600" dirty="0"/>
              <a:t>	</a:t>
            </a:r>
            <a:r>
              <a:rPr lang="en-US" sz="2600" b="1" dirty="0"/>
              <a:t>Carbon atom (#1)	Nitrogen atom (#2)</a:t>
            </a:r>
            <a:endParaRPr lang="en-US" sz="2600" dirty="0"/>
          </a:p>
          <a:p>
            <a:pPr marL="346075" indent="0">
              <a:buFont typeface="Wingdings" panose="05000000000000000000" pitchFamily="2" charset="2"/>
              <a:buNone/>
              <a:tabLst>
                <a:tab pos="1366838" algn="l"/>
                <a:tab pos="5024438" algn="l"/>
              </a:tabLst>
              <a:defRPr/>
            </a:pPr>
            <a:r>
              <a:rPr lang="en-US" sz="2600" dirty="0"/>
              <a:t>a)	tetrahedral	tetrahedral</a:t>
            </a:r>
          </a:p>
          <a:p>
            <a:pPr marL="346075" indent="0">
              <a:buFont typeface="Wingdings" panose="05000000000000000000" pitchFamily="2" charset="2"/>
              <a:buNone/>
              <a:tabLst>
                <a:tab pos="1366838" algn="l"/>
                <a:tab pos="5024438" algn="l"/>
              </a:tabLst>
              <a:defRPr/>
            </a:pPr>
            <a:r>
              <a:rPr lang="fr-FR" sz="2600" dirty="0"/>
              <a:t>b)	trigonal </a:t>
            </a:r>
            <a:r>
              <a:rPr lang="fr-FR" sz="2600" dirty="0" err="1"/>
              <a:t>pyramid</a:t>
            </a:r>
            <a:r>
              <a:rPr lang="fr-FR" sz="2600" dirty="0"/>
              <a:t>	trigonal </a:t>
            </a:r>
            <a:r>
              <a:rPr lang="fr-FR" sz="2600" dirty="0" err="1"/>
              <a:t>planar</a:t>
            </a:r>
            <a:endParaRPr lang="en-US" sz="2600" dirty="0"/>
          </a:p>
          <a:p>
            <a:pPr marL="346075" indent="0">
              <a:buFont typeface="Wingdings" panose="05000000000000000000" pitchFamily="2" charset="2"/>
              <a:buNone/>
              <a:tabLst>
                <a:tab pos="1366838" algn="l"/>
                <a:tab pos="5024438" algn="l"/>
              </a:tabLst>
              <a:defRPr/>
            </a:pPr>
            <a:r>
              <a:rPr lang="fr-FR" sz="2600" dirty="0"/>
              <a:t>c)	</a:t>
            </a:r>
            <a:r>
              <a:rPr lang="en-US" sz="2600" dirty="0"/>
              <a:t>trigonal planar	trigonal pyramid</a:t>
            </a:r>
          </a:p>
          <a:p>
            <a:pPr marL="346075" indent="0">
              <a:buFont typeface="Wingdings" panose="05000000000000000000" pitchFamily="2" charset="2"/>
              <a:buNone/>
              <a:tabLst>
                <a:tab pos="1366838" algn="l"/>
                <a:tab pos="5024438" algn="l"/>
              </a:tabLst>
              <a:defRPr/>
            </a:pPr>
            <a:r>
              <a:rPr lang="en-US" sz="2600" dirty="0"/>
              <a:t>d)	trigonal pyramid	trigonal pyramid</a:t>
            </a:r>
          </a:p>
          <a:p>
            <a:pPr marL="346075" indent="0">
              <a:buFont typeface="Wingdings" panose="05000000000000000000" pitchFamily="2" charset="2"/>
              <a:buNone/>
              <a:tabLst>
                <a:tab pos="1366838" algn="l"/>
                <a:tab pos="5024438" algn="l"/>
              </a:tabLst>
              <a:defRPr/>
            </a:pPr>
            <a:r>
              <a:rPr lang="en-US" sz="2600" dirty="0"/>
              <a:t>e)	trigonal planar	tetrahedral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 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876800"/>
            <a:ext cx="7239000" cy="51276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ea typeface="MS PGothic" panose="020B0600070205080204" pitchFamily="34" charset="-128"/>
            </a:endParaRPr>
          </a:p>
        </p:txBody>
      </p:sp>
      <p:sp>
        <p:nvSpPr>
          <p:cNvPr id="337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580F8C-3261-4833-B585-E3E995D50AD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 smtClean="0"/>
          </a:p>
        </p:txBody>
      </p:sp>
      <p:pic>
        <p:nvPicPr>
          <p:cNvPr id="3379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2713"/>
            <a:ext cx="24653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6668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AF329C0E-09E7-44EE-468C-4E3E6A46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BC7BBD-1C2C-854B-92C0-8D78D52E5B0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42BFADA-4754-51A9-BC3D-2CFAD9AAD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Three Big Topics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242E4AC-F46D-082C-E51A-3A97E80CE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b="1"/>
              <a:t>Stoichiometry:</a:t>
            </a:r>
            <a:r>
              <a:rPr lang="en-US" altLang="en-US"/>
              <a:t> information on “what” happens; allows us to determine amounts of reactants and products.</a:t>
            </a:r>
          </a:p>
          <a:p>
            <a:pPr eaLnBrk="1" hangingPunct="1"/>
            <a:r>
              <a:rPr lang="en-US" altLang="en-US" b="1"/>
              <a:t>Thermodynamics:</a:t>
            </a:r>
            <a:r>
              <a:rPr lang="en-US" altLang="en-US"/>
              <a:t> information on “why” reactions happen; allows us to make predictions about whether a reaction will occur.</a:t>
            </a:r>
          </a:p>
          <a:p>
            <a:pPr eaLnBrk="1" hangingPunct="1"/>
            <a:r>
              <a:rPr lang="en-US" altLang="en-US" b="1"/>
              <a:t>Kinetics:</a:t>
            </a:r>
            <a:r>
              <a:rPr lang="en-US" altLang="en-US"/>
              <a:t> information on “how” reactions happen (mechanisms); relates to the speed of reactions.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id="{474341DA-96DE-58DD-65F9-71D03E24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60FA6F-63C0-A841-98F0-00592C623B8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E8F926D-D9CB-1EE3-AAF4-09C197857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0938" y="828675"/>
            <a:ext cx="7793037" cy="762000"/>
          </a:xfrm>
        </p:spPr>
        <p:txBody>
          <a:bodyPr>
            <a:spAutoFit/>
          </a:bodyPr>
          <a:lstStyle/>
          <a:p>
            <a:r>
              <a:rPr lang="en-US" altLang="en-US"/>
              <a:t>Thermodynamics vs. Kinetics</a:t>
            </a:r>
          </a:p>
        </p:txBody>
      </p:sp>
      <p:pic>
        <p:nvPicPr>
          <p:cNvPr id="8196" name="Picture 1">
            <a:extLst>
              <a:ext uri="{FF2B5EF4-FFF2-40B4-BE49-F238E27FC236}">
                <a16:creationId xmlns:a16="http://schemas.microsoft.com/office/drawing/2014/main" id="{12AFAF1E-733B-3075-DDE2-A675ACEBCB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3349625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EA4386-CA9F-4EE7-B445-30D4D6FC859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smtClean="0"/>
              <a:t>Good to Know…</a:t>
            </a:r>
          </a:p>
        </p:txBody>
      </p:sp>
      <p:sp>
        <p:nvSpPr>
          <p:cNvPr id="37891" name="Content Placeholder 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7892" name="object 2"/>
          <p:cNvSpPr>
            <a:spLocks noChangeAspect="1" noChangeArrowheads="1"/>
          </p:cNvSpPr>
          <p:nvPr/>
        </p:nvSpPr>
        <p:spPr bwMode="auto">
          <a:xfrm>
            <a:off x="152400" y="1752600"/>
            <a:ext cx="8943975" cy="4800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35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251FF4-A860-45E7-96D0-16801D45D14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Clicker Question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For the hypothetical reaction A + 2B </a:t>
            </a:r>
            <a:r>
              <a:rPr lang="en-US" sz="2000" dirty="0">
                <a:sym typeface="Symbol"/>
              </a:rPr>
              <a:t></a:t>
            </a:r>
            <a:r>
              <a:rPr lang="en-US" sz="2000" dirty="0"/>
              <a:t> 3C, the following data were collected. The rate law for the reaction is: rate = (d[C]/</a:t>
            </a:r>
            <a:r>
              <a:rPr lang="en-US" sz="2000" dirty="0" err="1"/>
              <a:t>dt</a:t>
            </a:r>
            <a:r>
              <a:rPr lang="en-US" sz="2000" dirty="0"/>
              <a:t>) =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 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u="sng" dirty="0"/>
              <a:t>[A]</a:t>
            </a:r>
            <a:r>
              <a:rPr lang="en-US" sz="2000" baseline="-25000" dirty="0"/>
              <a:t>0</a:t>
            </a:r>
            <a:r>
              <a:rPr lang="en-US" sz="2000" u="sng" dirty="0"/>
              <a:t>		[B]</a:t>
            </a:r>
            <a:r>
              <a:rPr lang="en-US" sz="2000" baseline="-25000" dirty="0"/>
              <a:t>0</a:t>
            </a:r>
            <a:r>
              <a:rPr lang="en-US" sz="2000" u="sng" dirty="0"/>
              <a:t>		Initial Rate (d[C]/</a:t>
            </a:r>
            <a:r>
              <a:rPr lang="en-US" sz="2000" u="sng" dirty="0" err="1"/>
              <a:t>dt</a:t>
            </a:r>
            <a:r>
              <a:rPr lang="en-US" sz="2000" u="sng" dirty="0"/>
              <a:t>)</a:t>
            </a: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0.010 </a:t>
            </a:r>
            <a:r>
              <a:rPr lang="en-US" sz="2000" i="1" dirty="0"/>
              <a:t>M</a:t>
            </a:r>
            <a:r>
              <a:rPr lang="en-US" sz="2000" dirty="0"/>
              <a:t>		0.010 </a:t>
            </a:r>
            <a:r>
              <a:rPr lang="en-US" sz="2000" i="1" dirty="0"/>
              <a:t>M</a:t>
            </a:r>
            <a:r>
              <a:rPr lang="en-US" sz="2000" dirty="0"/>
              <a:t>		1.8 x 10</a:t>
            </a:r>
            <a:r>
              <a:rPr lang="en-US" sz="2000" baseline="30000" dirty="0"/>
              <a:t>-5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s</a:t>
            </a:r>
            <a:r>
              <a:rPr lang="en-US" sz="2000" baseline="30000" dirty="0"/>
              <a:t>-1</a:t>
            </a: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0.020 </a:t>
            </a:r>
            <a:r>
              <a:rPr lang="en-US" sz="2000" i="1" dirty="0"/>
              <a:t>M</a:t>
            </a:r>
            <a:r>
              <a:rPr lang="en-US" sz="2000" dirty="0"/>
              <a:t>		0.010 </a:t>
            </a:r>
            <a:r>
              <a:rPr lang="en-US" sz="2000" i="1" dirty="0"/>
              <a:t>M</a:t>
            </a:r>
            <a:r>
              <a:rPr lang="en-US" sz="2000" dirty="0"/>
              <a:t>		7.2 x 10</a:t>
            </a:r>
            <a:r>
              <a:rPr lang="en-US" sz="2000" baseline="30000" dirty="0"/>
              <a:t>-5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s</a:t>
            </a:r>
            <a:r>
              <a:rPr lang="en-US" sz="2000" baseline="30000" dirty="0"/>
              <a:t>-1</a:t>
            </a: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000" dirty="0"/>
              <a:t>0.010 </a:t>
            </a:r>
            <a:r>
              <a:rPr lang="en-US" sz="2000" i="1" dirty="0"/>
              <a:t>M</a:t>
            </a:r>
            <a:r>
              <a:rPr lang="en-US" sz="2000" dirty="0"/>
              <a:t>		0.020 </a:t>
            </a:r>
            <a:r>
              <a:rPr lang="en-US" sz="2000" i="1" dirty="0"/>
              <a:t>M</a:t>
            </a:r>
            <a:r>
              <a:rPr lang="en-US" sz="2000" dirty="0"/>
              <a:t>		3.6 x 10</a:t>
            </a:r>
            <a:r>
              <a:rPr lang="en-US" sz="2000" baseline="30000" dirty="0"/>
              <a:t>-5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s</a:t>
            </a:r>
            <a:r>
              <a:rPr lang="en-US" sz="2000" baseline="30000" dirty="0"/>
              <a:t>-1</a:t>
            </a: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marL="914400" indent="-447675">
              <a:buFont typeface="Wingdings" panose="05000000000000000000" pitchFamily="2" charset="2"/>
              <a:buNone/>
              <a:defRPr/>
            </a:pPr>
            <a:r>
              <a:rPr lang="en-US" sz="2000" dirty="0"/>
              <a:t>a)  k[A]</a:t>
            </a:r>
            <a:r>
              <a:rPr lang="en-US" sz="2000" baseline="30000" dirty="0"/>
              <a:t>2</a:t>
            </a:r>
            <a:r>
              <a:rPr lang="en-US" sz="2000" dirty="0"/>
              <a:t>[B]</a:t>
            </a:r>
          </a:p>
          <a:p>
            <a:pPr marL="914400" indent="-447675">
              <a:buFont typeface="Wingdings" panose="05000000000000000000" pitchFamily="2" charset="2"/>
              <a:buNone/>
              <a:defRPr/>
            </a:pPr>
            <a:r>
              <a:rPr lang="en-US" sz="2000" dirty="0"/>
              <a:t>b)  k[A]</a:t>
            </a:r>
            <a:r>
              <a:rPr lang="en-US" sz="2000" baseline="30000" dirty="0"/>
              <a:t>2</a:t>
            </a:r>
            <a:r>
              <a:rPr lang="en-US" sz="2000" dirty="0"/>
              <a:t>[B]</a:t>
            </a:r>
            <a:r>
              <a:rPr lang="en-US" sz="2000" baseline="30000" dirty="0"/>
              <a:t>2</a:t>
            </a:r>
            <a:endParaRPr lang="en-US" sz="2000" dirty="0"/>
          </a:p>
          <a:p>
            <a:pPr marL="914400" indent="-447675">
              <a:buFont typeface="Wingdings" panose="05000000000000000000" pitchFamily="2" charset="2"/>
              <a:buNone/>
              <a:defRPr/>
            </a:pPr>
            <a:r>
              <a:rPr lang="en-US" sz="2000" dirty="0"/>
              <a:t>c)  k[A][B]</a:t>
            </a:r>
          </a:p>
          <a:p>
            <a:pPr marL="914400" indent="-447675">
              <a:buFont typeface="Wingdings" panose="05000000000000000000" pitchFamily="2" charset="2"/>
              <a:buNone/>
              <a:defRPr/>
            </a:pPr>
            <a:r>
              <a:rPr lang="en-US" sz="2000" dirty="0"/>
              <a:t>d)  k[A][B]</a:t>
            </a:r>
            <a:r>
              <a:rPr lang="en-US" sz="2000" baseline="30000" dirty="0"/>
              <a:t>2</a:t>
            </a:r>
            <a:endParaRPr lang="en-US" sz="2000" dirty="0"/>
          </a:p>
          <a:p>
            <a:pPr marL="914400" indent="-447675">
              <a:buFont typeface="Wingdings" panose="05000000000000000000" pitchFamily="2" charset="2"/>
              <a:buNone/>
              <a:defRPr/>
            </a:pPr>
            <a:r>
              <a:rPr lang="en-US" sz="2000" dirty="0"/>
              <a:t>e)  I’m not sure</a:t>
            </a:r>
          </a:p>
          <a:p>
            <a:pPr marL="236538" lvl="1" indent="-1588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14400" y="4857750"/>
            <a:ext cx="1524000" cy="4000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7961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3885</TotalTime>
  <Words>499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PGothic</vt:lpstr>
      <vt:lpstr>Arial</vt:lpstr>
      <vt:lpstr>Calibri</vt:lpstr>
      <vt:lpstr>Symbol</vt:lpstr>
      <vt:lpstr>Tahoma</vt:lpstr>
      <vt:lpstr>Times New Roman</vt:lpstr>
      <vt:lpstr>Wingdings</vt:lpstr>
      <vt:lpstr>Blends</vt:lpstr>
      <vt:lpstr>As always…</vt:lpstr>
      <vt:lpstr>Previous Exam Question (1/2)</vt:lpstr>
      <vt:lpstr>Previous Exam Question (2/2)</vt:lpstr>
      <vt:lpstr>Chapter 13</vt:lpstr>
      <vt:lpstr>Clicker Question</vt:lpstr>
      <vt:lpstr>Three Big Topics</vt:lpstr>
      <vt:lpstr>Thermodynamics vs. Kinetics</vt:lpstr>
      <vt:lpstr>Good to Know…</vt:lpstr>
      <vt:lpstr>Clicker Question </vt:lpstr>
      <vt:lpstr>Clicker Question 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100</dc:title>
  <dc:creator>Don Decoste</dc:creator>
  <cp:lastModifiedBy>Decoste, Donald Joseph</cp:lastModifiedBy>
  <cp:revision>171</cp:revision>
  <cp:lastPrinted>2024-11-13T17:30:29Z</cp:lastPrinted>
  <dcterms:created xsi:type="dcterms:W3CDTF">2001-08-23T14:48:38Z</dcterms:created>
  <dcterms:modified xsi:type="dcterms:W3CDTF">2024-11-15T22:10:43Z</dcterms:modified>
</cp:coreProperties>
</file>