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6" r:id="rId2"/>
    <p:sldId id="257" r:id="rId3"/>
    <p:sldId id="302" r:id="rId4"/>
    <p:sldId id="295" r:id="rId5"/>
    <p:sldId id="296" r:id="rId6"/>
    <p:sldId id="299" r:id="rId7"/>
    <p:sldId id="259" r:id="rId8"/>
    <p:sldId id="260" r:id="rId9"/>
    <p:sldId id="261" r:id="rId10"/>
    <p:sldId id="300" r:id="rId11"/>
    <p:sldId id="301" r:id="rId12"/>
    <p:sldId id="264" r:id="rId13"/>
    <p:sldId id="265" r:id="rId14"/>
    <p:sldId id="305" r:id="rId15"/>
    <p:sldId id="306" r:id="rId16"/>
    <p:sldId id="307" r:id="rId17"/>
    <p:sldId id="303" r:id="rId18"/>
    <p:sldId id="304" r:id="rId19"/>
    <p:sldId id="312" r:id="rId20"/>
    <p:sldId id="269" r:id="rId21"/>
    <p:sldId id="268" r:id="rId22"/>
    <p:sldId id="270" r:id="rId23"/>
    <p:sldId id="273" r:id="rId24"/>
    <p:sldId id="313" r:id="rId25"/>
    <p:sldId id="274" r:id="rId26"/>
    <p:sldId id="277" r:id="rId27"/>
    <p:sldId id="276" r:id="rId28"/>
    <p:sldId id="311" r:id="rId29"/>
    <p:sldId id="278" r:id="rId30"/>
    <p:sldId id="290" r:id="rId31"/>
    <p:sldId id="291" r:id="rId32"/>
    <p:sldId id="279" r:id="rId33"/>
    <p:sldId id="281" r:id="rId34"/>
    <p:sldId id="282" r:id="rId35"/>
    <p:sldId id="283" r:id="rId36"/>
    <p:sldId id="310" r:id="rId37"/>
    <p:sldId id="284" r:id="rId38"/>
    <p:sldId id="285" r:id="rId39"/>
    <p:sldId id="286" r:id="rId40"/>
    <p:sldId id="287" r:id="rId41"/>
    <p:sldId id="288" r:id="rId42"/>
    <p:sldId id="289" r:id="rId43"/>
    <p:sldId id="292" r:id="rId44"/>
    <p:sldId id="293" r:id="rId45"/>
    <p:sldId id="294" r:id="rId4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08" d="100"/>
          <a:sy n="108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3ED65-C6C5-4D17-A5D5-8470661D2B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EEF2B-96D1-4B05-972B-450F5F8C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6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AEBB5-35C9-462F-AE2C-E6E6CAF93C1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03F0-FC86-4BC1-AD2A-8284C766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Acids and Bases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Values for K</a:t>
            </a:r>
            <a:r>
              <a:rPr lang="en-US" sz="3600" baseline="-25000" dirty="0"/>
              <a:t>a</a:t>
            </a:r>
            <a:r>
              <a:rPr lang="en-US" sz="3600" dirty="0"/>
              <a:t> for Some </a:t>
            </a:r>
            <a:br>
              <a:rPr lang="en-US" sz="3600" dirty="0"/>
            </a:br>
            <a:r>
              <a:rPr lang="en-US" sz="3600" dirty="0"/>
              <a:t>Common </a:t>
            </a:r>
            <a:r>
              <a:rPr lang="en-US" sz="3600" dirty="0" err="1"/>
              <a:t>Monoprotic</a:t>
            </a:r>
            <a:r>
              <a:rPr lang="en-US" sz="3600" dirty="0"/>
              <a:t> Acids-p 81</a:t>
            </a:r>
          </a:p>
        </p:txBody>
      </p:sp>
      <p:pic>
        <p:nvPicPr>
          <p:cNvPr id="1113091" name="Picture 3" descr="Tabl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78025"/>
            <a:ext cx="6400800" cy="2974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5257800"/>
            <a:ext cx="665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K</a:t>
            </a:r>
            <a:r>
              <a:rPr lang="en-US" baseline="-25000" dirty="0"/>
              <a:t>a</a:t>
            </a:r>
            <a:r>
              <a:rPr lang="en-US" dirty="0"/>
              <a:t> value increases, more of the acid reacts with water (more of the</a:t>
            </a:r>
          </a:p>
          <a:p>
            <a:r>
              <a:rPr lang="en-US" dirty="0"/>
              <a:t>acid dissociates), and the more acidic the solution ([H</a:t>
            </a:r>
            <a:r>
              <a:rPr lang="en-US" baseline="30000" dirty="0"/>
              <a:t>+</a:t>
            </a:r>
            <a:r>
              <a:rPr lang="en-US" dirty="0"/>
              <a:t>] increases).</a:t>
            </a:r>
          </a:p>
        </p:txBody>
      </p:sp>
    </p:spTree>
    <p:extLst>
      <p:ext uri="{BB962C8B-B14F-4D97-AF65-F5344CB8AC3E}">
        <p14:creationId xmlns:p14="http://schemas.microsoft.com/office/powerpoint/2010/main" val="1009545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Values for K</a:t>
            </a:r>
            <a:r>
              <a:rPr lang="en-US" sz="3600" baseline="-25000" dirty="0"/>
              <a:t>b</a:t>
            </a:r>
            <a:r>
              <a:rPr lang="en-US" sz="3600" dirty="0"/>
              <a:t> for Some </a:t>
            </a:r>
            <a:br>
              <a:rPr lang="en-US" sz="3600" dirty="0"/>
            </a:br>
            <a:r>
              <a:rPr lang="en-US" sz="3600" dirty="0"/>
              <a:t>Common Weak Bases-p. 81</a:t>
            </a:r>
          </a:p>
        </p:txBody>
      </p:sp>
      <p:pic>
        <p:nvPicPr>
          <p:cNvPr id="1126403" name="Picture 3" descr="Tabl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57425"/>
            <a:ext cx="6400800" cy="2279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4800600"/>
            <a:ext cx="665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K</a:t>
            </a:r>
            <a:r>
              <a:rPr lang="en-US" baseline="-25000" dirty="0"/>
              <a:t>b</a:t>
            </a:r>
            <a:r>
              <a:rPr lang="en-US" dirty="0"/>
              <a:t> increases, the more of the base that reacts with water and the </a:t>
            </a:r>
          </a:p>
          <a:p>
            <a:r>
              <a:rPr lang="en-US" dirty="0"/>
              <a:t>more OH</a:t>
            </a:r>
            <a:r>
              <a:rPr lang="en-US" baseline="30000" dirty="0"/>
              <a:t>-</a:t>
            </a:r>
            <a:r>
              <a:rPr lang="en-US" dirty="0"/>
              <a:t> that is produced (the more basic the solution).</a:t>
            </a:r>
          </a:p>
        </p:txBody>
      </p:sp>
    </p:spTree>
    <p:extLst>
      <p:ext uri="{BB962C8B-B14F-4D97-AF65-F5344CB8AC3E}">
        <p14:creationId xmlns:p14="http://schemas.microsoft.com/office/powerpoint/2010/main" val="10541618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Fig 14.7: pH Meters</a:t>
            </a:r>
          </a:p>
        </p:txBody>
      </p:sp>
      <p:sp>
        <p:nvSpPr>
          <p:cNvPr id="1115140" name="Rectangle 4"/>
          <p:cNvSpPr>
            <a:spLocks noChangeArrowheads="1"/>
          </p:cNvSpPr>
          <p:nvPr/>
        </p:nvSpPr>
        <p:spPr bwMode="auto">
          <a:xfrm>
            <a:off x="1433513" y="5391150"/>
            <a:ext cx="9667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/>
              <a:t>Ken O'Donoghue</a:t>
            </a:r>
          </a:p>
        </p:txBody>
      </p:sp>
      <p:pic>
        <p:nvPicPr>
          <p:cNvPr id="1115142" name="Picture 6" descr="figure_14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28775"/>
            <a:ext cx="5791200" cy="3781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Figure 14.6: The pH Scale and pH Values of Some Common Substances</a:t>
            </a:r>
          </a:p>
        </p:txBody>
      </p:sp>
      <p:pic>
        <p:nvPicPr>
          <p:cNvPr id="1114115" name="Picture 3" descr="Figur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1600200"/>
            <a:ext cx="1854200" cy="449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Figure 14.6: The pH Scale and pH Values of Some Common Substances (p. 84)</a:t>
            </a:r>
          </a:p>
        </p:txBody>
      </p:sp>
      <p:pic>
        <p:nvPicPr>
          <p:cNvPr id="1114115" name="Picture 3" descr="Figur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1600200"/>
            <a:ext cx="1854200" cy="449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2514600"/>
            <a:ext cx="312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 H</a:t>
            </a:r>
            <a:r>
              <a:rPr lang="en-US" baseline="-25000" dirty="0"/>
              <a:t>2</a:t>
            </a:r>
            <a:r>
              <a:rPr lang="en-US" dirty="0"/>
              <a:t>O(l) ↔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r>
              <a:rPr lang="en-US" dirty="0"/>
              <a:t>	or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O(l) ↔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K</a:t>
            </a:r>
            <a:r>
              <a:rPr lang="en-US" baseline="-25000" dirty="0"/>
              <a:t>w</a:t>
            </a:r>
            <a:r>
              <a:rPr lang="en-US" dirty="0"/>
              <a:t> = [H</a:t>
            </a:r>
            <a:r>
              <a:rPr lang="en-US" baseline="30000" dirty="0"/>
              <a:t>+</a:t>
            </a:r>
            <a:r>
              <a:rPr lang="en-US" dirty="0"/>
              <a:t>][OH</a:t>
            </a:r>
            <a:r>
              <a:rPr lang="en-US" baseline="30000" dirty="0"/>
              <a:t>-</a:t>
            </a:r>
            <a:r>
              <a:rPr lang="en-US" dirty="0"/>
              <a:t>] = 1.0 x 10</a:t>
            </a:r>
            <a:r>
              <a:rPr lang="en-US" baseline="30000" dirty="0"/>
              <a:t>-14  </a:t>
            </a:r>
            <a:r>
              <a:rPr lang="en-US" dirty="0"/>
              <a:t> </a:t>
            </a:r>
          </a:p>
          <a:p>
            <a:endParaRPr lang="en-US" baseline="30000" dirty="0"/>
          </a:p>
          <a:p>
            <a:r>
              <a:rPr lang="en-US" dirty="0"/>
              <a:t>pH = -log[H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pOH = -log[OH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pH + pOH = 14.00</a:t>
            </a:r>
          </a:p>
        </p:txBody>
      </p:sp>
    </p:spTree>
    <p:extLst>
      <p:ext uri="{BB962C8B-B14F-4D97-AF65-F5344CB8AC3E}">
        <p14:creationId xmlns:p14="http://schemas.microsoft.com/office/powerpoint/2010/main" val="20532163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Figure 14.6: The pH Scale and pH Values of Some Common Substances (p. 84)</a:t>
            </a:r>
          </a:p>
        </p:txBody>
      </p:sp>
      <p:pic>
        <p:nvPicPr>
          <p:cNvPr id="1114115" name="Picture 3" descr="Figur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1600200"/>
            <a:ext cx="1854200" cy="449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38800" y="4876800"/>
            <a:ext cx="318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Acids add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 </a:t>
            </a:r>
            <a:r>
              <a:rPr lang="en-US" dirty="0"/>
              <a:t>(usually abbreviated as H</a:t>
            </a:r>
            <a:r>
              <a:rPr lang="en-US" baseline="30000" dirty="0"/>
              <a:t>+</a:t>
            </a:r>
            <a:r>
              <a:rPr lang="en-US" dirty="0"/>
              <a:t>) to solution.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546" y="2514600"/>
            <a:ext cx="31104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 H</a:t>
            </a:r>
            <a:r>
              <a:rPr lang="en-US" baseline="-25000" dirty="0"/>
              <a:t>2</a:t>
            </a:r>
            <a:r>
              <a:rPr lang="en-US" dirty="0"/>
              <a:t>O(l) ↔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r>
              <a:rPr lang="en-US" dirty="0"/>
              <a:t>	or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O(l) ↔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K</a:t>
            </a:r>
            <a:r>
              <a:rPr lang="en-US" baseline="-25000" dirty="0"/>
              <a:t>w</a:t>
            </a:r>
            <a:r>
              <a:rPr lang="en-US" dirty="0"/>
              <a:t> = [H</a:t>
            </a:r>
            <a:r>
              <a:rPr lang="en-US" baseline="30000" dirty="0"/>
              <a:t>+</a:t>
            </a:r>
            <a:r>
              <a:rPr lang="en-US" dirty="0"/>
              <a:t>][OH</a:t>
            </a:r>
            <a:r>
              <a:rPr lang="en-US" baseline="30000" dirty="0"/>
              <a:t>-</a:t>
            </a:r>
            <a:r>
              <a:rPr lang="en-US" dirty="0"/>
              <a:t>] = 1.0 x 10</a:t>
            </a:r>
            <a:r>
              <a:rPr lang="en-US" baseline="30000" dirty="0"/>
              <a:t>-14  </a:t>
            </a:r>
            <a:r>
              <a:rPr lang="en-US" dirty="0"/>
              <a:t> </a:t>
            </a:r>
          </a:p>
          <a:p>
            <a:endParaRPr lang="en-US" baseline="30000" dirty="0"/>
          </a:p>
          <a:p>
            <a:r>
              <a:rPr lang="en-US" dirty="0"/>
              <a:t>pH = -log[H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pOH = -log[OH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pH + pOH = 14.00</a:t>
            </a:r>
          </a:p>
        </p:txBody>
      </p:sp>
    </p:spTree>
    <p:extLst>
      <p:ext uri="{BB962C8B-B14F-4D97-AF65-F5344CB8AC3E}">
        <p14:creationId xmlns:p14="http://schemas.microsoft.com/office/powerpoint/2010/main" val="18980063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Figure 14.6: The pH Scale and pH Values of Some Common Substances (p. 84)</a:t>
            </a:r>
          </a:p>
        </p:txBody>
      </p:sp>
      <p:pic>
        <p:nvPicPr>
          <p:cNvPr id="1114115" name="Picture 3" descr="Figur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1600200"/>
            <a:ext cx="1854200" cy="449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38800" y="4876800"/>
            <a:ext cx="318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Acids add H</a:t>
            </a:r>
            <a:r>
              <a:rPr lang="en-US" baseline="30000" dirty="0"/>
              <a:t>+ </a:t>
            </a:r>
            <a:r>
              <a:rPr lang="en-US" dirty="0"/>
              <a:t>to solution.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546" y="2514600"/>
            <a:ext cx="318665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O(l) ↔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K</a:t>
            </a:r>
            <a:r>
              <a:rPr lang="en-US" baseline="-25000" dirty="0"/>
              <a:t>w</a:t>
            </a:r>
            <a:r>
              <a:rPr lang="en-US" dirty="0"/>
              <a:t> = [H</a:t>
            </a:r>
            <a:r>
              <a:rPr lang="en-US" baseline="30000" dirty="0"/>
              <a:t>+</a:t>
            </a:r>
            <a:r>
              <a:rPr lang="en-US" dirty="0"/>
              <a:t>][OH</a:t>
            </a:r>
            <a:r>
              <a:rPr lang="en-US" baseline="30000" dirty="0"/>
              <a:t>-</a:t>
            </a:r>
            <a:r>
              <a:rPr lang="en-US" dirty="0"/>
              <a:t>] = 1.0 x 10</a:t>
            </a:r>
            <a:r>
              <a:rPr lang="en-US" baseline="30000" dirty="0"/>
              <a:t>-14  </a:t>
            </a:r>
            <a:r>
              <a:rPr lang="en-US" dirty="0"/>
              <a:t> </a:t>
            </a:r>
          </a:p>
          <a:p>
            <a:endParaRPr lang="en-US" baseline="30000" dirty="0"/>
          </a:p>
          <a:p>
            <a:r>
              <a:rPr lang="en-US" dirty="0"/>
              <a:t>pH = -log[H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pOH = -log[OH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pH + pOH = 14.00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2564804"/>
            <a:ext cx="271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Bases add OH</a:t>
            </a:r>
            <a:r>
              <a:rPr lang="en-US" baseline="30000" dirty="0"/>
              <a:t>- </a:t>
            </a:r>
            <a:r>
              <a:rPr lang="en-US" dirty="0"/>
              <a:t>to solution.</a:t>
            </a:r>
          </a:p>
        </p:txBody>
      </p:sp>
    </p:spTree>
    <p:extLst>
      <p:ext uri="{BB962C8B-B14F-4D97-AF65-F5344CB8AC3E}">
        <p14:creationId xmlns:p14="http://schemas.microsoft.com/office/powerpoint/2010/main" val="31965830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Figure 14.6: The pH Scale and pH Values of Some Common Substances – p. 84</a:t>
            </a:r>
          </a:p>
        </p:txBody>
      </p:sp>
      <p:pic>
        <p:nvPicPr>
          <p:cNvPr id="1114115" name="Picture 3" descr="Figur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1600200"/>
            <a:ext cx="1854200" cy="449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447800"/>
            <a:ext cx="2745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O(l) ↔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K</a:t>
            </a:r>
            <a:r>
              <a:rPr lang="en-US" baseline="-25000" dirty="0" err="1"/>
              <a:t>w</a:t>
            </a:r>
            <a:r>
              <a:rPr lang="en-US" dirty="0"/>
              <a:t> = [H</a:t>
            </a:r>
            <a:r>
              <a:rPr lang="en-US" baseline="30000" dirty="0"/>
              <a:t>+</a:t>
            </a:r>
            <a:r>
              <a:rPr lang="en-US" dirty="0"/>
              <a:t>][OH</a:t>
            </a:r>
            <a:r>
              <a:rPr lang="en-US" baseline="30000" dirty="0"/>
              <a:t>-</a:t>
            </a:r>
            <a:r>
              <a:rPr lang="en-US" dirty="0"/>
              <a:t>] = 1.0 x 10</a:t>
            </a:r>
            <a:r>
              <a:rPr lang="en-US" baseline="30000" dirty="0"/>
              <a:t>-14  </a:t>
            </a:r>
            <a:r>
              <a:rPr lang="en-US" dirty="0"/>
              <a:t> </a:t>
            </a:r>
          </a:p>
          <a:p>
            <a:endParaRPr lang="en-US" baseline="30000" dirty="0"/>
          </a:p>
          <a:p>
            <a:r>
              <a:rPr lang="en-US" dirty="0"/>
              <a:t>pH = -log[H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 err="1"/>
              <a:t>pOH</a:t>
            </a:r>
            <a:r>
              <a:rPr lang="en-US" dirty="0"/>
              <a:t> = -log[OH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pH + </a:t>
            </a:r>
            <a:r>
              <a:rPr lang="en-US" dirty="0" err="1"/>
              <a:t>pOH</a:t>
            </a:r>
            <a:r>
              <a:rPr lang="en-US" dirty="0"/>
              <a:t> = 14.00</a:t>
            </a:r>
          </a:p>
          <a:p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191000"/>
            <a:ext cx="2528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Acids add H</a:t>
            </a:r>
            <a:r>
              <a:rPr lang="en-US" baseline="30000" dirty="0"/>
              <a:t>+</a:t>
            </a:r>
            <a:r>
              <a:rPr lang="en-US" dirty="0"/>
              <a:t> to water.</a:t>
            </a:r>
          </a:p>
          <a:p>
            <a:r>
              <a:rPr lang="en-US" dirty="0"/>
              <a:t>An acidic solution has:</a:t>
            </a:r>
          </a:p>
          <a:p>
            <a:r>
              <a:rPr lang="en-US" dirty="0"/>
              <a:t>large [H</a:t>
            </a:r>
            <a:r>
              <a:rPr lang="en-US" baseline="30000" dirty="0"/>
              <a:t>+</a:t>
            </a:r>
            <a:r>
              <a:rPr lang="en-US" dirty="0"/>
              <a:t>], so small [OH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r>
              <a:rPr lang="en-US" dirty="0"/>
              <a:t>low pH, so high </a:t>
            </a:r>
            <a:r>
              <a:rPr lang="en-US" dirty="0" err="1"/>
              <a:t>pOH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209800"/>
            <a:ext cx="2465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Bases add OH</a:t>
            </a:r>
            <a:r>
              <a:rPr lang="en-US" baseline="30000" dirty="0"/>
              <a:t>-</a:t>
            </a:r>
            <a:r>
              <a:rPr lang="en-US" dirty="0"/>
              <a:t> to water.</a:t>
            </a:r>
          </a:p>
          <a:p>
            <a:r>
              <a:rPr lang="en-US" dirty="0"/>
              <a:t>A basic solution has:</a:t>
            </a:r>
          </a:p>
          <a:p>
            <a:r>
              <a:rPr lang="en-US" dirty="0"/>
              <a:t>large [OH</a:t>
            </a:r>
            <a:r>
              <a:rPr lang="en-US" baseline="30000" dirty="0"/>
              <a:t>-</a:t>
            </a:r>
            <a:r>
              <a:rPr lang="en-US" dirty="0"/>
              <a:t>], so small [H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r>
              <a:rPr lang="en-US" dirty="0"/>
              <a:t>low </a:t>
            </a:r>
            <a:r>
              <a:rPr lang="en-US" dirty="0" err="1"/>
              <a:t>pOH</a:t>
            </a:r>
            <a:r>
              <a:rPr lang="en-US" dirty="0"/>
              <a:t>, so high pH</a:t>
            </a:r>
          </a:p>
        </p:txBody>
      </p:sp>
    </p:spTree>
    <p:extLst>
      <p:ext uri="{BB962C8B-B14F-4D97-AF65-F5344CB8AC3E}">
        <p14:creationId xmlns:p14="http://schemas.microsoft.com/office/powerpoint/2010/main" val="23015901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Question-p. 79.5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solution has a pOH of 5.62. Is this an acidic, basic, or neutral solution at 25</a:t>
            </a:r>
            <a:r>
              <a:rPr lang="en-US" baseline="30000" dirty="0"/>
              <a:t>o</a:t>
            </a:r>
            <a:r>
              <a:rPr lang="en-US" dirty="0"/>
              <a:t>C? Calculate the pH, [H</a:t>
            </a:r>
            <a:r>
              <a:rPr lang="en-US" baseline="30000" dirty="0"/>
              <a:t>+</a:t>
            </a:r>
            <a:r>
              <a:rPr lang="en-US" dirty="0"/>
              <a:t>], and [OH</a:t>
            </a:r>
            <a:r>
              <a:rPr lang="en-US" baseline="30000" dirty="0"/>
              <a:t>−</a:t>
            </a:r>
            <a:r>
              <a:rPr lang="en-US" dirty="0"/>
              <a:t>] of this solution.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Useful equations at 25</a:t>
            </a:r>
            <a:r>
              <a:rPr lang="en-US" baseline="30000" dirty="0"/>
              <a:t>o</a:t>
            </a:r>
            <a:r>
              <a:rPr lang="en-US" dirty="0"/>
              <a:t>C:</a:t>
            </a:r>
          </a:p>
          <a:p>
            <a:pPr marL="0" indent="0">
              <a:buNone/>
            </a:pPr>
            <a:r>
              <a:rPr lang="en-US" dirty="0"/>
              <a:t>	 [H</a:t>
            </a:r>
            <a:r>
              <a:rPr lang="en-US" baseline="30000" dirty="0"/>
              <a:t>+</a:t>
            </a:r>
            <a:r>
              <a:rPr lang="en-US" dirty="0"/>
              <a:t>][OH</a:t>
            </a:r>
            <a:r>
              <a:rPr lang="en-US" baseline="30000" dirty="0"/>
              <a:t>−</a:t>
            </a:r>
            <a:r>
              <a:rPr lang="en-US" dirty="0"/>
              <a:t>]= K</a:t>
            </a:r>
            <a:r>
              <a:rPr lang="en-US" baseline="-25000" dirty="0"/>
              <a:t>w </a:t>
            </a:r>
            <a:r>
              <a:rPr lang="en-US" dirty="0"/>
              <a:t>= 1.0 x 10</a:t>
            </a:r>
            <a:r>
              <a:rPr lang="en-US" baseline="30000" dirty="0"/>
              <a:t>−14 </a:t>
            </a:r>
          </a:p>
          <a:p>
            <a:pPr marL="0" indent="0">
              <a:buNone/>
            </a:pPr>
            <a:r>
              <a:rPr lang="en-US" baseline="30000" dirty="0"/>
              <a:t>	</a:t>
            </a:r>
            <a:r>
              <a:rPr lang="en-US" dirty="0"/>
              <a:t>pH = −log[H</a:t>
            </a:r>
            <a:r>
              <a:rPr lang="en-US" baseline="30000" dirty="0"/>
              <a:t>+</a:t>
            </a:r>
            <a:r>
              <a:rPr lang="en-US" dirty="0"/>
              <a:t>];  pOH = −log[OH</a:t>
            </a:r>
            <a:r>
              <a:rPr lang="en-US" baseline="30000" dirty="0"/>
              <a:t>−</a:t>
            </a:r>
            <a:r>
              <a:rPr lang="en-US" dirty="0"/>
              <a:t>] </a:t>
            </a:r>
            <a:endParaRPr lang="en-US" baseline="30000" dirty="0"/>
          </a:p>
          <a:p>
            <a:pPr marL="0" indent="0">
              <a:buNone/>
            </a:pPr>
            <a:r>
              <a:rPr lang="en-US" baseline="30000" dirty="0"/>
              <a:t>	</a:t>
            </a:r>
            <a:r>
              <a:rPr lang="en-US" dirty="0"/>
              <a:t>pH + pOH = 14.00</a:t>
            </a:r>
          </a:p>
          <a:p>
            <a:pPr marL="0" indent="0">
              <a:buNone/>
            </a:pPr>
            <a:r>
              <a:rPr lang="en-US" dirty="0"/>
              <a:t>	[H</a:t>
            </a:r>
            <a:r>
              <a:rPr lang="en-US" baseline="30000" dirty="0"/>
              <a:t>+</a:t>
            </a:r>
            <a:r>
              <a:rPr lang="en-US" dirty="0"/>
              <a:t>] = 10</a:t>
            </a:r>
            <a:r>
              <a:rPr lang="en-US" baseline="30000" dirty="0"/>
              <a:t>−pH</a:t>
            </a:r>
            <a:r>
              <a:rPr lang="en-US" dirty="0"/>
              <a:t>;  [OH</a:t>
            </a:r>
            <a:r>
              <a:rPr lang="en-US" baseline="30000" dirty="0"/>
              <a:t> −</a:t>
            </a:r>
            <a:r>
              <a:rPr lang="en-US" dirty="0"/>
              <a:t>] = 10</a:t>
            </a:r>
            <a:r>
              <a:rPr lang="en-US" baseline="30000" dirty="0"/>
              <a:t>−pOH</a:t>
            </a:r>
          </a:p>
        </p:txBody>
      </p:sp>
    </p:spTree>
    <p:extLst>
      <p:ext uri="{BB962C8B-B14F-4D97-AF65-F5344CB8AC3E}">
        <p14:creationId xmlns:p14="http://schemas.microsoft.com/office/powerpoint/2010/main" val="3916328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 in Water-p 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General Acid Reaction in Water (K</a:t>
            </a:r>
            <a:r>
              <a:rPr lang="en-US" baseline="-25000" dirty="0"/>
              <a:t>a</a:t>
            </a:r>
            <a:r>
              <a:rPr lang="en-US" dirty="0"/>
              <a:t> reaction):</a:t>
            </a:r>
          </a:p>
          <a:p>
            <a:pPr>
              <a:buNone/>
            </a:pPr>
            <a:r>
              <a:rPr lang="en-US" dirty="0"/>
              <a:t>	HA(</a:t>
            </a:r>
            <a:r>
              <a:rPr lang="en-US" dirty="0" err="1"/>
              <a:t>aq</a:t>
            </a:r>
            <a:r>
              <a:rPr lang="en-US" dirty="0"/>
              <a:t>)  +  H</a:t>
            </a:r>
            <a:r>
              <a:rPr lang="en-US" baseline="-25000" dirty="0"/>
              <a:t>2</a:t>
            </a:r>
            <a:r>
              <a:rPr lang="en-US" dirty="0"/>
              <a:t>O(l)   ↔   A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+ 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or:     HA(</a:t>
            </a:r>
            <a:r>
              <a:rPr lang="en-US" dirty="0" err="1"/>
              <a:t>aq</a:t>
            </a:r>
            <a:r>
              <a:rPr lang="en-US" dirty="0"/>
              <a:t>)    ↔   A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+ 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		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76400" y="2819400"/>
          <a:ext cx="2540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965160" progId="Equation.3">
                  <p:embed/>
                </p:oleObj>
              </mc:Choice>
              <mc:Fallback>
                <p:oleObj name="Equation" r:id="rId2" imgW="25398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19400"/>
                        <a:ext cx="2540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70734"/>
              </p:ext>
            </p:extLst>
          </p:nvPr>
        </p:nvGraphicFramePr>
        <p:xfrm>
          <a:off x="2209800" y="4724400"/>
          <a:ext cx="2209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19040" progId="Equation.3">
                  <p:embed/>
                </p:oleObj>
              </mc:Choice>
              <mc:Fallback>
                <p:oleObj name="Equation" r:id="rId4" imgW="91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24400"/>
                        <a:ext cx="22098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29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Quiz 1 is tomorrow during your noon quiz section. The quiz will cover the Monday and Tuesday week 1 assignments. The even numbered assigned Zumdahl problems from these two homework sets will be checked during the noon quiz section tomorrow.  As always, answers to the Review questions are not required.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Quiz 2 is Monday, June 19 and it will concentrate on the Wednesday and Thursday week 1 assignments. Homework from these two assignments will be checked on June 19 during quiz section.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Figure 14.4: (a) Strong Acid HA </a:t>
            </a:r>
            <a:br>
              <a:rPr lang="en-US" sz="3600"/>
            </a:br>
            <a:r>
              <a:rPr lang="en-US" sz="3600"/>
              <a:t>Ionized in Water; (B) Weak Acid HB </a:t>
            </a:r>
          </a:p>
        </p:txBody>
      </p:sp>
      <p:pic>
        <p:nvPicPr>
          <p:cNvPr id="1107971" name="Picture 3" descr="Figur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400800" cy="2867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5105400"/>
            <a:ext cx="5246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a</a:t>
            </a:r>
            <a:r>
              <a:rPr lang="en-US" dirty="0"/>
              <a:t> reaction:</a:t>
            </a:r>
          </a:p>
          <a:p>
            <a:r>
              <a:rPr lang="en-US" dirty="0"/>
              <a:t>	HX(</a:t>
            </a:r>
            <a:r>
              <a:rPr lang="en-US" dirty="0" err="1"/>
              <a:t>aq</a:t>
            </a:r>
            <a:r>
              <a:rPr lang="en-US" dirty="0"/>
              <a:t>)  +   H</a:t>
            </a:r>
            <a:r>
              <a:rPr lang="en-US" baseline="-25000" dirty="0"/>
              <a:t>2</a:t>
            </a:r>
            <a:r>
              <a:rPr lang="en-US" dirty="0"/>
              <a:t>O(l)   ↔   X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 +  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r>
              <a:rPr lang="en-US" dirty="0"/>
              <a:t>	or:	HX(</a:t>
            </a:r>
            <a:r>
              <a:rPr lang="en-US" dirty="0" err="1"/>
              <a:t>aq</a:t>
            </a:r>
            <a:r>
              <a:rPr lang="en-US" dirty="0"/>
              <a:t>)    ↔   X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 +  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Acids Characteristics (p. 82)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-Are great at what they do (great at donating protons, H</a:t>
            </a:r>
            <a:r>
              <a:rPr lang="en-US" baseline="30000" dirty="0"/>
              <a:t>+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-At equilibrium, 99.99% of the strong acid has reacted with water (has dissociated). For simplicity, we will assume strong acids are 100% reacted (dissociated) in water.</a:t>
            </a:r>
          </a:p>
          <a:p>
            <a:pPr>
              <a:buNone/>
            </a:pPr>
            <a:r>
              <a:rPr lang="en-US" dirty="0"/>
              <a:t>-Strong acids have K</a:t>
            </a:r>
            <a:r>
              <a:rPr lang="en-US" baseline="-25000" dirty="0"/>
              <a:t>a</a:t>
            </a:r>
            <a:r>
              <a:rPr lang="en-US" dirty="0"/>
              <a:t> values which are very, very large (K</a:t>
            </a:r>
            <a:r>
              <a:rPr lang="en-US" baseline="-25000" dirty="0"/>
              <a:t>a</a:t>
            </a:r>
            <a:r>
              <a:rPr lang="en-US" dirty="0"/>
              <a:t> &gt;&gt; 1); at equilibrium, strong acids have mostly products present.</a:t>
            </a:r>
          </a:p>
          <a:p>
            <a:pPr>
              <a:buNone/>
            </a:pPr>
            <a:r>
              <a:rPr lang="en-US" dirty="0"/>
              <a:t>-Memorize the strong acids (</a:t>
            </a:r>
            <a:r>
              <a:rPr lang="en-US" dirty="0" err="1"/>
              <a:t>HCl</a:t>
            </a:r>
            <a:r>
              <a:rPr lang="en-US" dirty="0"/>
              <a:t>, </a:t>
            </a:r>
            <a:r>
              <a:rPr lang="en-US" dirty="0" err="1"/>
              <a:t>HBr</a:t>
            </a:r>
            <a:r>
              <a:rPr lang="en-US" dirty="0"/>
              <a:t>, HI, HNO</a:t>
            </a:r>
            <a:r>
              <a:rPr lang="en-US" baseline="-25000" dirty="0"/>
              <a:t>3</a:t>
            </a:r>
            <a:r>
              <a:rPr lang="en-US" dirty="0"/>
              <a:t>, HClO</a:t>
            </a:r>
            <a:r>
              <a:rPr lang="en-US" baseline="-25000" dirty="0"/>
              <a:t>4</a:t>
            </a:r>
            <a:r>
              <a:rPr lang="en-US" dirty="0"/>
              <a:t>, and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Figure 14.4: (a) Strong Acid HA </a:t>
            </a:r>
            <a:br>
              <a:rPr lang="en-US" sz="3600"/>
            </a:br>
            <a:r>
              <a:rPr lang="en-US" sz="3600"/>
              <a:t>Ionized in Water; (B) Weak Acid HB </a:t>
            </a:r>
          </a:p>
        </p:txBody>
      </p:sp>
      <p:pic>
        <p:nvPicPr>
          <p:cNvPr id="1107971" name="Picture 3" descr="Figur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400800" cy="2867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600" y="5257800"/>
            <a:ext cx="201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acids: K</a:t>
            </a:r>
            <a:r>
              <a:rPr lang="en-US" baseline="-25000" dirty="0"/>
              <a:t>a</a:t>
            </a:r>
            <a:r>
              <a:rPr lang="en-US" dirty="0"/>
              <a:t>&gt;&gt;1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5257800"/>
            <a:ext cx="19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 acids:  K</a:t>
            </a:r>
            <a:r>
              <a:rPr lang="en-US" baseline="-25000" dirty="0"/>
              <a:t>a</a:t>
            </a:r>
            <a:r>
              <a:rPr lang="en-US" dirty="0"/>
              <a:t> &lt; 1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Dimly Lit Bulb in Acetic Acid Solution (a Weak Acid Solution)</a:t>
            </a:r>
          </a:p>
        </p:txBody>
      </p:sp>
      <p:pic>
        <p:nvPicPr>
          <p:cNvPr id="1120259" name="Picture 3" descr="unnum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1600200"/>
            <a:ext cx="2641600" cy="426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0260" name="Rectangle 4"/>
          <p:cNvSpPr>
            <a:spLocks noChangeArrowheads="1"/>
          </p:cNvSpPr>
          <p:nvPr/>
        </p:nvSpPr>
        <p:spPr bwMode="auto">
          <a:xfrm>
            <a:off x="3152775" y="5834063"/>
            <a:ext cx="9667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/>
              <a:t>Ken O'Donoghue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971800"/>
            <a:ext cx="336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HX(</a:t>
            </a:r>
            <a:r>
              <a:rPr lang="en-US" dirty="0" err="1"/>
              <a:t>aq</a:t>
            </a:r>
            <a:r>
              <a:rPr lang="en-US" dirty="0"/>
              <a:t>)    ↔   X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 +  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Dimly Lit Bulb in Acetic Acid Solution (a Weak Acid Solution)</a:t>
            </a:r>
          </a:p>
        </p:txBody>
      </p:sp>
      <p:pic>
        <p:nvPicPr>
          <p:cNvPr id="1120259" name="Picture 3" descr="unnum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1600200"/>
            <a:ext cx="2641600" cy="426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0260" name="Rectangle 4"/>
          <p:cNvSpPr>
            <a:spLocks noChangeArrowheads="1"/>
          </p:cNvSpPr>
          <p:nvPr/>
        </p:nvSpPr>
        <p:spPr bwMode="auto">
          <a:xfrm>
            <a:off x="3152775" y="5834063"/>
            <a:ext cx="9667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/>
              <a:t>Ken O'Donoghue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971800"/>
            <a:ext cx="3363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HX(</a:t>
            </a:r>
            <a:r>
              <a:rPr lang="en-US" dirty="0" err="1"/>
              <a:t>aq</a:t>
            </a:r>
            <a:r>
              <a:rPr lang="en-US" dirty="0"/>
              <a:t>)    ↔   X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 +  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K</a:t>
            </a:r>
            <a:r>
              <a:rPr lang="en-US" baseline="-25000" dirty="0"/>
              <a:t>a</a:t>
            </a:r>
            <a:r>
              <a:rPr lang="en-US" dirty="0"/>
              <a:t> &lt; 1, so mostly HX in solution;</a:t>
            </a:r>
          </a:p>
          <a:p>
            <a:r>
              <a:rPr lang="en-US" dirty="0"/>
              <a:t>Very few 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043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Acid Characteristics (p. 82)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- Weak acids are poor at what they do (poor at donating protons to water)</a:t>
            </a:r>
          </a:p>
          <a:p>
            <a:pPr>
              <a:buNone/>
            </a:pPr>
            <a:r>
              <a:rPr lang="en-US" dirty="0"/>
              <a:t>-At equilibrium, only ~0.1 - 10% of the acid has reacted with water (has dissociated). At equilibrium, the acid mostly stays together in the HX form.</a:t>
            </a:r>
          </a:p>
          <a:p>
            <a:pPr>
              <a:buNone/>
            </a:pPr>
            <a:r>
              <a:rPr lang="en-US" dirty="0"/>
              <a:t>-Weak acids all have K</a:t>
            </a:r>
            <a:r>
              <a:rPr lang="en-US" baseline="-25000" dirty="0"/>
              <a:t>a</a:t>
            </a:r>
            <a:r>
              <a:rPr lang="en-US" dirty="0"/>
              <a:t> values which are less than 1 (K</a:t>
            </a:r>
            <a:r>
              <a:rPr lang="en-US" baseline="-25000" dirty="0"/>
              <a:t>a</a:t>
            </a:r>
            <a:r>
              <a:rPr lang="en-US" dirty="0"/>
              <a:t> &lt; 1). Weak acids in water have mostly reactants present.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Weak Acids-p. 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There are millions of weak acids. How do you recognize weak acids?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Weak Acids-p. 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There are millions of weak acids. How do you recognize weak acids?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You look up to see if the substance has a K</a:t>
            </a:r>
            <a:r>
              <a:rPr lang="en-US" baseline="-25000" dirty="0"/>
              <a:t>a</a:t>
            </a:r>
            <a:r>
              <a:rPr lang="en-US" dirty="0"/>
              <a:t> value less than 1 (K</a:t>
            </a:r>
            <a:r>
              <a:rPr lang="en-US" baseline="-25000" dirty="0"/>
              <a:t>a</a:t>
            </a:r>
            <a:r>
              <a:rPr lang="en-US" dirty="0"/>
              <a:t> &lt; 1). If it does, then it is a weak acid. References available to you are Table 14.2 and Appendix A5.1 of the text. Use them! We do not want you to try to memorize all the weak acids; it is impossible.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Values for K</a:t>
            </a:r>
            <a:r>
              <a:rPr lang="en-US" sz="3600" baseline="-25000" dirty="0"/>
              <a:t>a</a:t>
            </a:r>
            <a:r>
              <a:rPr lang="en-US" sz="3600" dirty="0"/>
              <a:t> for Some </a:t>
            </a:r>
            <a:br>
              <a:rPr lang="en-US" sz="3600" dirty="0"/>
            </a:br>
            <a:r>
              <a:rPr lang="en-US" sz="3600" dirty="0"/>
              <a:t>Common </a:t>
            </a:r>
            <a:r>
              <a:rPr lang="en-US" sz="3600" dirty="0" err="1"/>
              <a:t>Monoprotic</a:t>
            </a:r>
            <a:r>
              <a:rPr lang="en-US" sz="3600" dirty="0"/>
              <a:t> Acids</a:t>
            </a:r>
          </a:p>
        </p:txBody>
      </p:sp>
      <p:pic>
        <p:nvPicPr>
          <p:cNvPr id="1113091" name="Picture 3" descr="Tabl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78025"/>
            <a:ext cx="6400800" cy="2974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5181600"/>
            <a:ext cx="5755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K</a:t>
            </a:r>
            <a:r>
              <a:rPr lang="en-US" baseline="-25000" dirty="0"/>
              <a:t>a</a:t>
            </a:r>
            <a:r>
              <a:rPr lang="en-US" dirty="0"/>
              <a:t> reaction for HNO</a:t>
            </a:r>
            <a:r>
              <a:rPr lang="en-US" baseline="-25000" dirty="0"/>
              <a:t>2</a:t>
            </a:r>
            <a:r>
              <a:rPr lang="en-US" dirty="0"/>
              <a:t>, K</a:t>
            </a:r>
            <a:r>
              <a:rPr lang="en-US" baseline="-25000" dirty="0"/>
              <a:t>a</a:t>
            </a:r>
            <a:r>
              <a:rPr lang="en-US" dirty="0"/>
              <a:t> = 4.0 x 10</a:t>
            </a:r>
            <a:r>
              <a:rPr lang="en-US" baseline="30000" dirty="0"/>
              <a:t>-4</a:t>
            </a:r>
            <a:r>
              <a:rPr lang="en-US" dirty="0"/>
              <a:t>:</a:t>
            </a:r>
          </a:p>
          <a:p>
            <a:r>
              <a:rPr lang="en-US" dirty="0"/>
              <a:t>	HNO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 +   H</a:t>
            </a:r>
            <a:r>
              <a:rPr lang="en-US" baseline="-25000" dirty="0"/>
              <a:t>2</a:t>
            </a:r>
            <a:r>
              <a:rPr lang="en-US" dirty="0"/>
              <a:t>O(l)   ↔  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 +  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r>
              <a:rPr lang="en-US" dirty="0"/>
              <a:t>	or:               HNO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↔  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      +  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665876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Values for K</a:t>
            </a:r>
            <a:r>
              <a:rPr lang="en-US" sz="3600" baseline="-25000" dirty="0"/>
              <a:t>a</a:t>
            </a:r>
            <a:r>
              <a:rPr lang="en-US" sz="3600" dirty="0"/>
              <a:t> for Some </a:t>
            </a:r>
            <a:br>
              <a:rPr lang="en-US" sz="3600" dirty="0"/>
            </a:br>
            <a:r>
              <a:rPr lang="en-US" sz="3600" dirty="0"/>
              <a:t>Common </a:t>
            </a:r>
            <a:r>
              <a:rPr lang="en-US" sz="3600" dirty="0" err="1"/>
              <a:t>Monoprotic</a:t>
            </a:r>
            <a:r>
              <a:rPr lang="en-US" sz="3600" dirty="0"/>
              <a:t> Acids</a:t>
            </a:r>
            <a:r>
              <a:rPr lang="en-US" sz="3200" dirty="0"/>
              <a:t>-p. 81</a:t>
            </a:r>
            <a:endParaRPr lang="en-US" sz="3600" dirty="0"/>
          </a:p>
        </p:txBody>
      </p:sp>
      <p:pic>
        <p:nvPicPr>
          <p:cNvPr id="1113091" name="Picture 3" descr="Tabl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78025"/>
            <a:ext cx="6400800" cy="2974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5257800"/>
            <a:ext cx="665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K</a:t>
            </a:r>
            <a:r>
              <a:rPr lang="en-US" baseline="-25000" dirty="0"/>
              <a:t>a</a:t>
            </a:r>
            <a:r>
              <a:rPr lang="en-US" dirty="0"/>
              <a:t> value increases, more of the acid reacts with water (more of the</a:t>
            </a:r>
          </a:p>
          <a:p>
            <a:r>
              <a:rPr lang="en-US" dirty="0"/>
              <a:t>acid dissociates), and the more acidic the solution ([H</a:t>
            </a:r>
            <a:r>
              <a:rPr lang="en-US" baseline="30000" dirty="0"/>
              <a:t>+</a:t>
            </a:r>
            <a:r>
              <a:rPr lang="en-US" dirty="0"/>
              <a:t>] increases).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Acids and Bases</a:t>
            </a:r>
          </a:p>
        </p:txBody>
      </p:sp>
    </p:spTree>
    <p:extLst>
      <p:ext uri="{BB962C8B-B14F-4D97-AF65-F5344CB8AC3E}">
        <p14:creationId xmlns:p14="http://schemas.microsoft.com/office/powerpoint/2010/main" val="3790661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Categorizing Acids-p. 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All strong acids have K</a:t>
            </a:r>
            <a:r>
              <a:rPr lang="en-US" baseline="-25000" dirty="0"/>
              <a:t>a</a:t>
            </a:r>
            <a:r>
              <a:rPr lang="en-US" dirty="0"/>
              <a:t> &gt;&gt; 1. For example, K</a:t>
            </a:r>
            <a:r>
              <a:rPr lang="en-US" baseline="-25000" dirty="0"/>
              <a:t>a</a:t>
            </a:r>
            <a:r>
              <a:rPr lang="en-US" dirty="0"/>
              <a:t> for </a:t>
            </a:r>
            <a:r>
              <a:rPr lang="en-US" dirty="0" err="1"/>
              <a:t>HCl</a:t>
            </a:r>
            <a:r>
              <a:rPr lang="en-US" dirty="0"/>
              <a:t> is about 1 x 10</a:t>
            </a:r>
            <a:r>
              <a:rPr lang="en-US" baseline="30000" dirty="0"/>
              <a:t>6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All weak acids have K</a:t>
            </a:r>
            <a:r>
              <a:rPr lang="en-US" baseline="-25000" dirty="0"/>
              <a:t>a</a:t>
            </a:r>
            <a:r>
              <a:rPr lang="en-US" dirty="0"/>
              <a:t> &lt; 1. For example, K</a:t>
            </a:r>
            <a:r>
              <a:rPr lang="en-US" baseline="-25000" dirty="0"/>
              <a:t>a</a:t>
            </a:r>
            <a:r>
              <a:rPr lang="en-US" dirty="0"/>
              <a:t> for the weak acid HOC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 = 1.6 x 10</a:t>
            </a:r>
            <a:r>
              <a:rPr lang="en-US" baseline="30000" dirty="0"/>
              <a:t>-10</a:t>
            </a:r>
            <a:r>
              <a:rPr lang="en-US" dirty="0"/>
              <a:t>. Other examples are in Table 14.2 of the text.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Third category?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Categorizing Acids-p. 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All strong acids have K</a:t>
            </a:r>
            <a:r>
              <a:rPr lang="en-US" baseline="-25000" dirty="0"/>
              <a:t>a</a:t>
            </a:r>
            <a:r>
              <a:rPr lang="en-US" dirty="0"/>
              <a:t> &gt;&gt; 1. For example, K</a:t>
            </a:r>
            <a:r>
              <a:rPr lang="en-US" baseline="-25000" dirty="0"/>
              <a:t>a</a:t>
            </a:r>
            <a:r>
              <a:rPr lang="en-US" dirty="0"/>
              <a:t> for </a:t>
            </a:r>
            <a:r>
              <a:rPr lang="en-US" dirty="0" err="1"/>
              <a:t>HCl</a:t>
            </a:r>
            <a:r>
              <a:rPr lang="en-US" dirty="0"/>
              <a:t> is about 1 x 10</a:t>
            </a:r>
            <a:r>
              <a:rPr lang="en-US" baseline="30000" dirty="0"/>
              <a:t>6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All weak acids have K</a:t>
            </a:r>
            <a:r>
              <a:rPr lang="en-US" baseline="-25000" dirty="0"/>
              <a:t>a</a:t>
            </a:r>
            <a:r>
              <a:rPr lang="en-US" dirty="0"/>
              <a:t> &lt; 1. For example, K</a:t>
            </a:r>
            <a:r>
              <a:rPr lang="en-US" baseline="-25000" dirty="0"/>
              <a:t>a</a:t>
            </a:r>
            <a:r>
              <a:rPr lang="en-US" dirty="0"/>
              <a:t> for the weak acid HOC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 = 1.6 x 10</a:t>
            </a:r>
            <a:r>
              <a:rPr lang="en-US" baseline="30000" dirty="0"/>
              <a:t>-10</a:t>
            </a:r>
            <a:r>
              <a:rPr lang="en-US" dirty="0"/>
              <a:t>. Other examples are in Table 14.2 of the text.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Third category = worthless acids </a:t>
            </a:r>
          </a:p>
          <a:p>
            <a:pPr>
              <a:buNone/>
            </a:pPr>
            <a:r>
              <a:rPr lang="en-US" dirty="0"/>
              <a:t>	Worthless acids are weaker acids than water, that is, they have K</a:t>
            </a:r>
            <a:r>
              <a:rPr lang="en-US" baseline="-25000" dirty="0"/>
              <a:t>a</a:t>
            </a:r>
            <a:r>
              <a:rPr lang="en-US" dirty="0"/>
              <a:t> &lt; </a:t>
            </a:r>
            <a:r>
              <a:rPr lang="en-US" dirty="0" err="1"/>
              <a:t>K</a:t>
            </a:r>
            <a:r>
              <a:rPr lang="en-US" baseline="-25000" dirty="0" err="1"/>
              <a:t>w</a:t>
            </a:r>
            <a:r>
              <a:rPr lang="en-US" dirty="0"/>
              <a:t> (K</a:t>
            </a:r>
            <a:r>
              <a:rPr lang="en-US" baseline="-25000" dirty="0"/>
              <a:t>a</a:t>
            </a:r>
            <a:r>
              <a:rPr lang="en-US" dirty="0"/>
              <a:t> &lt; 1.0 x 10</a:t>
            </a:r>
            <a:r>
              <a:rPr lang="en-US" baseline="30000" dirty="0"/>
              <a:t>-14</a:t>
            </a:r>
            <a:r>
              <a:rPr lang="en-US" dirty="0"/>
              <a:t> 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Question-p. 82.5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HNO</a:t>
            </a:r>
            <a:r>
              <a:rPr lang="en-US" baseline="-25000" dirty="0"/>
              <a:t>2</a:t>
            </a:r>
            <a:r>
              <a:rPr lang="en-US" dirty="0"/>
              <a:t> has K</a:t>
            </a:r>
            <a:r>
              <a:rPr lang="en-US" baseline="-25000" dirty="0"/>
              <a:t>a</a:t>
            </a:r>
            <a:r>
              <a:rPr lang="en-US" dirty="0"/>
              <a:t> = 4.0 x 10</a:t>
            </a:r>
            <a:r>
              <a:rPr lang="en-US" baseline="30000" dirty="0"/>
              <a:t>-4</a:t>
            </a:r>
            <a:r>
              <a:rPr lang="en-US" dirty="0"/>
              <a:t> and HCN has K</a:t>
            </a:r>
            <a:r>
              <a:rPr lang="en-US" baseline="-25000" dirty="0"/>
              <a:t>a</a:t>
            </a:r>
            <a:r>
              <a:rPr lang="en-US" dirty="0"/>
              <a:t> = 6.2 x 10</a:t>
            </a:r>
            <a:r>
              <a:rPr lang="en-US" baseline="30000" dirty="0"/>
              <a:t>-10</a:t>
            </a:r>
            <a:r>
              <a:rPr lang="en-US" dirty="0"/>
              <a:t>. Which of the following statements is true?</a:t>
            </a:r>
          </a:p>
          <a:p>
            <a:pPr>
              <a:buNone/>
            </a:pPr>
            <a:r>
              <a:rPr lang="en-US" dirty="0"/>
              <a:t>	a.  HCN is a stronger acid than HNO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b.  HNO</a:t>
            </a:r>
            <a:r>
              <a:rPr lang="en-US" baseline="-25000" dirty="0"/>
              <a:t>2</a:t>
            </a:r>
            <a:r>
              <a:rPr lang="en-US" dirty="0"/>
              <a:t> is a strong acid.</a:t>
            </a:r>
          </a:p>
          <a:p>
            <a:pPr>
              <a:buNone/>
            </a:pPr>
            <a:r>
              <a:rPr lang="en-US" dirty="0"/>
              <a:t>	c.  At equilibrium in a 1.0 M HCN solution, [CN</a:t>
            </a:r>
            <a:r>
              <a:rPr lang="en-US" baseline="30000" dirty="0"/>
              <a:t>-</a:t>
            </a:r>
            <a:r>
              <a:rPr lang="en-US" dirty="0"/>
              <a:t>] 	&gt;&gt; [HCN].</a:t>
            </a:r>
          </a:p>
          <a:p>
            <a:pPr>
              <a:buNone/>
            </a:pPr>
            <a:r>
              <a:rPr lang="en-US" dirty="0"/>
              <a:t>	d.  The pH of a 1.0 M HNO</a:t>
            </a:r>
            <a:r>
              <a:rPr lang="en-US" baseline="-25000" dirty="0"/>
              <a:t>2</a:t>
            </a:r>
            <a:r>
              <a:rPr lang="en-US" dirty="0"/>
              <a:t> solution will be lower 	than the pH of a 1.0 M HCN solution.</a:t>
            </a:r>
          </a:p>
          <a:p>
            <a:pPr>
              <a:buNone/>
            </a:pPr>
            <a:r>
              <a:rPr lang="en-US" dirty="0"/>
              <a:t>	e.  None of the these statements are true.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HNO</a:t>
            </a:r>
            <a:r>
              <a:rPr lang="en-US" baseline="-25000" dirty="0"/>
              <a:t>2</a:t>
            </a:r>
            <a:r>
              <a:rPr lang="en-US" dirty="0"/>
              <a:t> has K</a:t>
            </a:r>
            <a:r>
              <a:rPr lang="en-US" baseline="-25000" dirty="0"/>
              <a:t>a</a:t>
            </a:r>
            <a:r>
              <a:rPr lang="en-US" dirty="0"/>
              <a:t> = 4.0 x 10</a:t>
            </a:r>
            <a:r>
              <a:rPr lang="en-US" baseline="30000" dirty="0"/>
              <a:t>-4</a:t>
            </a:r>
            <a:r>
              <a:rPr lang="en-US" dirty="0"/>
              <a:t> and HCN has K</a:t>
            </a:r>
            <a:r>
              <a:rPr lang="en-US" baseline="-25000" dirty="0"/>
              <a:t>a</a:t>
            </a:r>
            <a:r>
              <a:rPr lang="en-US" dirty="0"/>
              <a:t> = 6.2 x 10</a:t>
            </a:r>
            <a:r>
              <a:rPr lang="en-US" baseline="30000" dirty="0"/>
              <a:t>-10</a:t>
            </a:r>
            <a:r>
              <a:rPr lang="en-US" dirty="0"/>
              <a:t>. Which of the following statements is true?</a:t>
            </a:r>
          </a:p>
          <a:p>
            <a:pPr>
              <a:buNone/>
            </a:pPr>
            <a:r>
              <a:rPr lang="en-US" dirty="0"/>
              <a:t>	a.  HCN is a stronger acid than HNO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b.  HNO</a:t>
            </a:r>
            <a:r>
              <a:rPr lang="en-US" baseline="-25000" dirty="0"/>
              <a:t>2</a:t>
            </a:r>
            <a:r>
              <a:rPr lang="en-US" dirty="0"/>
              <a:t> is a strong acid.</a:t>
            </a:r>
          </a:p>
          <a:p>
            <a:pPr>
              <a:buNone/>
            </a:pPr>
            <a:r>
              <a:rPr lang="en-US" dirty="0"/>
              <a:t>	c.  At equilibrium in a 1.0 M HCN solution, [CN</a:t>
            </a:r>
            <a:r>
              <a:rPr lang="en-US" baseline="30000" dirty="0"/>
              <a:t>-</a:t>
            </a:r>
            <a:r>
              <a:rPr lang="en-US" dirty="0"/>
              <a:t>] 	&gt;&gt; [HCN].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d.  The pH of a 1.0 M HNO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solution will be lower 	than the pH of a 1.0 M HCN solution.</a:t>
            </a:r>
          </a:p>
          <a:p>
            <a:pPr>
              <a:buNone/>
            </a:pPr>
            <a:r>
              <a:rPr lang="en-US" dirty="0"/>
              <a:t>	e.  None of the these statements are true.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Bases (p. 82)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-Strong bases increase the [OH</a:t>
            </a:r>
            <a:r>
              <a:rPr lang="en-US" baseline="30000" dirty="0"/>
              <a:t>-</a:t>
            </a:r>
            <a:r>
              <a:rPr lang="en-US" dirty="0"/>
              <a:t>] concentration of water by dissolving (strong bases to memorize are the soluble ionic hydroxide salts).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LiOH</a:t>
            </a:r>
            <a:r>
              <a:rPr lang="en-US" dirty="0"/>
              <a:t>, </a:t>
            </a:r>
            <a:r>
              <a:rPr lang="en-US" dirty="0" err="1"/>
              <a:t>NaOH</a:t>
            </a:r>
            <a:r>
              <a:rPr lang="en-US" dirty="0"/>
              <a:t>, KOH, </a:t>
            </a:r>
            <a:r>
              <a:rPr lang="en-US" dirty="0" err="1"/>
              <a:t>RbOH</a:t>
            </a:r>
            <a:r>
              <a:rPr lang="en-US" dirty="0"/>
              <a:t>, </a:t>
            </a:r>
            <a:r>
              <a:rPr lang="en-US" dirty="0" err="1"/>
              <a:t>CsOH</a:t>
            </a:r>
            <a:r>
              <a:rPr lang="en-US" dirty="0"/>
              <a:t>, Ca(OH)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Sr</a:t>
            </a:r>
            <a:r>
              <a:rPr lang="en-US" dirty="0"/>
              <a:t>(OH)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dirty="0" err="1"/>
              <a:t>Ba</a:t>
            </a:r>
            <a:r>
              <a:rPr lang="en-US" dirty="0"/>
              <a:t>(OH)</a:t>
            </a:r>
            <a:r>
              <a:rPr lang="en-US" baseline="-25000" dirty="0"/>
              <a:t>2</a:t>
            </a:r>
            <a:r>
              <a:rPr lang="en-US" dirty="0"/>
              <a:t> are the strong bases to memorize.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-Similar to strong acids, these strong bases are assumed to break up 100% of the time when dissolved in water.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Bases in Water (p. 82)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-Weak bases increase the [OH</a:t>
            </a:r>
            <a:r>
              <a:rPr lang="en-US" baseline="30000" dirty="0"/>
              <a:t>-</a:t>
            </a:r>
            <a:r>
              <a:rPr lang="en-US" dirty="0"/>
              <a:t>] in water through the K</a:t>
            </a:r>
            <a:r>
              <a:rPr lang="en-US" baseline="-25000" dirty="0"/>
              <a:t>b</a:t>
            </a:r>
            <a:r>
              <a:rPr lang="en-US" dirty="0"/>
              <a:t> reaction.	</a:t>
            </a:r>
          </a:p>
          <a:p>
            <a:pPr>
              <a:buNone/>
            </a:pPr>
            <a:r>
              <a:rPr lang="en-US" dirty="0"/>
              <a:t>-K</a:t>
            </a:r>
            <a:r>
              <a:rPr lang="en-US" baseline="-25000" dirty="0"/>
              <a:t>b</a:t>
            </a:r>
            <a:r>
              <a:rPr lang="en-US" dirty="0"/>
              <a:t> reaction:</a:t>
            </a:r>
          </a:p>
          <a:p>
            <a:pPr>
              <a:buNone/>
            </a:pPr>
            <a:r>
              <a:rPr lang="en-US" dirty="0"/>
              <a:t>	B(</a:t>
            </a:r>
            <a:r>
              <a:rPr lang="en-US" dirty="0" err="1"/>
              <a:t>aq</a:t>
            </a:r>
            <a:r>
              <a:rPr lang="en-US" dirty="0"/>
              <a:t>)  +  H</a:t>
            </a:r>
            <a:r>
              <a:rPr lang="en-US" baseline="-25000" dirty="0"/>
              <a:t>2</a:t>
            </a:r>
            <a:r>
              <a:rPr lang="en-US" dirty="0"/>
              <a:t>O(l)  ↔   BH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+ 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-Weak bases all have K</a:t>
            </a:r>
            <a:r>
              <a:rPr lang="en-US" baseline="-25000" dirty="0"/>
              <a:t>b</a:t>
            </a:r>
            <a:r>
              <a:rPr lang="en-US" dirty="0"/>
              <a:t> values less than 1 (K</a:t>
            </a:r>
            <a:r>
              <a:rPr lang="en-US" baseline="-25000" dirty="0"/>
              <a:t>b</a:t>
            </a:r>
            <a:r>
              <a:rPr lang="en-US" dirty="0"/>
              <a:t> &lt; 1). Identify weak bases by looking up K</a:t>
            </a:r>
            <a:r>
              <a:rPr lang="en-US" baseline="-25000" dirty="0"/>
              <a:t>b</a:t>
            </a:r>
            <a:r>
              <a:rPr lang="en-US" dirty="0"/>
              <a:t> values in Table 14.3 or Appendix A5.3 of the text.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28800" y="3505200"/>
          <a:ext cx="256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360" imgH="965160" progId="Equation.3">
                  <p:embed/>
                </p:oleObj>
              </mc:Choice>
              <mc:Fallback>
                <p:oleObj name="Equation" r:id="rId2" imgW="2565360" imgH="965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2565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Values for K</a:t>
            </a:r>
            <a:r>
              <a:rPr lang="en-US" sz="3600" baseline="-25000" dirty="0"/>
              <a:t>b</a:t>
            </a:r>
            <a:r>
              <a:rPr lang="en-US" sz="3600" dirty="0"/>
              <a:t> for Some </a:t>
            </a:r>
            <a:br>
              <a:rPr lang="en-US" sz="3600" dirty="0"/>
            </a:br>
            <a:r>
              <a:rPr lang="en-US" sz="3600" dirty="0"/>
              <a:t>Common Weak Bases</a:t>
            </a:r>
          </a:p>
        </p:txBody>
      </p:sp>
      <p:pic>
        <p:nvPicPr>
          <p:cNvPr id="1126403" name="Picture 3" descr="Tabl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57425"/>
            <a:ext cx="6400800" cy="2279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4724400"/>
            <a:ext cx="6094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K</a:t>
            </a:r>
            <a:r>
              <a:rPr lang="en-US" baseline="-25000" dirty="0"/>
              <a:t>b</a:t>
            </a:r>
            <a:r>
              <a:rPr lang="en-US" dirty="0"/>
              <a:t> reaction for 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N, K</a:t>
            </a:r>
            <a:r>
              <a:rPr lang="en-US" baseline="-25000" dirty="0"/>
              <a:t>b</a:t>
            </a:r>
            <a:r>
              <a:rPr lang="en-US" dirty="0"/>
              <a:t> = 1.7 x 10</a:t>
            </a:r>
            <a:r>
              <a:rPr lang="en-US" baseline="30000" dirty="0"/>
              <a:t>-9</a:t>
            </a:r>
            <a:r>
              <a:rPr lang="en-US" dirty="0"/>
              <a:t>:</a:t>
            </a:r>
          </a:p>
          <a:p>
            <a:r>
              <a:rPr lang="en-US" dirty="0"/>
              <a:t>	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N(</a:t>
            </a:r>
            <a:r>
              <a:rPr lang="en-US" dirty="0" err="1"/>
              <a:t>aq</a:t>
            </a:r>
            <a:r>
              <a:rPr lang="en-US" dirty="0"/>
              <a:t>)    +    H</a:t>
            </a:r>
            <a:r>
              <a:rPr lang="en-US" baseline="-25000" dirty="0"/>
              <a:t>2</a:t>
            </a:r>
            <a:r>
              <a:rPr lang="en-US" dirty="0"/>
              <a:t>O(l) ↔  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 +   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42250646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 dirty="0"/>
              <a:t>Values for K</a:t>
            </a:r>
            <a:r>
              <a:rPr lang="en-US" sz="3600" baseline="-25000" dirty="0"/>
              <a:t>b</a:t>
            </a:r>
            <a:r>
              <a:rPr lang="en-US" sz="3600" dirty="0"/>
              <a:t> for Some </a:t>
            </a:r>
            <a:br>
              <a:rPr lang="en-US" sz="3600" dirty="0"/>
            </a:br>
            <a:r>
              <a:rPr lang="en-US" sz="3600" dirty="0"/>
              <a:t>Common Weak Bases</a:t>
            </a:r>
            <a:r>
              <a:rPr lang="en-US" sz="3200" dirty="0"/>
              <a:t>-p. 81</a:t>
            </a:r>
            <a:endParaRPr lang="en-US" sz="3600" dirty="0"/>
          </a:p>
        </p:txBody>
      </p:sp>
      <p:pic>
        <p:nvPicPr>
          <p:cNvPr id="1126403" name="Picture 3" descr="Tabl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57425"/>
            <a:ext cx="6400800" cy="2279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4800600"/>
            <a:ext cx="665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K</a:t>
            </a:r>
            <a:r>
              <a:rPr lang="en-US" baseline="-25000" dirty="0"/>
              <a:t>b</a:t>
            </a:r>
            <a:r>
              <a:rPr lang="en-US" dirty="0"/>
              <a:t> increases, the more of the base that reacts with water and the </a:t>
            </a:r>
          </a:p>
          <a:p>
            <a:r>
              <a:rPr lang="en-US" dirty="0"/>
              <a:t>more OH</a:t>
            </a:r>
            <a:r>
              <a:rPr lang="en-US" baseline="30000" dirty="0"/>
              <a:t>-</a:t>
            </a:r>
            <a:r>
              <a:rPr lang="en-US" dirty="0"/>
              <a:t> that is produced (the more basic the solution).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Question – p. 82.5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Consider a 0.25 M 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N (K</a:t>
            </a:r>
            <a:r>
              <a:rPr lang="en-US" baseline="-25000" dirty="0"/>
              <a:t>b</a:t>
            </a:r>
            <a:r>
              <a:rPr lang="en-US" dirty="0"/>
              <a:t> = 1.7 x 10</a:t>
            </a:r>
            <a:r>
              <a:rPr lang="en-US" baseline="30000" dirty="0"/>
              <a:t>-9</a:t>
            </a:r>
            <a:r>
              <a:rPr lang="en-US" dirty="0"/>
              <a:t>) solution and a 0.25 M CH</a:t>
            </a:r>
            <a:r>
              <a:rPr lang="en-US" baseline="-25000" dirty="0"/>
              <a:t>3</a:t>
            </a:r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 (K</a:t>
            </a:r>
            <a:r>
              <a:rPr lang="en-US" baseline="-25000" dirty="0"/>
              <a:t>b</a:t>
            </a:r>
            <a:r>
              <a:rPr lang="en-US" dirty="0"/>
              <a:t> = 4.4 x 10</a:t>
            </a:r>
            <a:r>
              <a:rPr lang="en-US" baseline="30000" dirty="0"/>
              <a:t>-4</a:t>
            </a:r>
            <a:r>
              <a:rPr lang="en-US" dirty="0"/>
              <a:t>) solution. How many of the following statements are true regarding these two solutions?</a:t>
            </a:r>
          </a:p>
          <a:p>
            <a:pPr>
              <a:buNone/>
            </a:pPr>
            <a:r>
              <a:rPr lang="en-US" dirty="0"/>
              <a:t>	I. 0.25 M 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N will have a lower </a:t>
            </a:r>
            <a:r>
              <a:rPr lang="en-US" dirty="0" err="1"/>
              <a:t>pH.</a:t>
            </a:r>
            <a:endParaRPr lang="en-US" dirty="0"/>
          </a:p>
          <a:p>
            <a:pPr>
              <a:buNone/>
            </a:pPr>
            <a:r>
              <a:rPr lang="en-US" dirty="0"/>
              <a:t>	II. 0.25 M CH</a:t>
            </a:r>
            <a:r>
              <a:rPr lang="en-US" baseline="-25000" dirty="0"/>
              <a:t>3</a:t>
            </a:r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 will have a lower </a:t>
            </a:r>
            <a:r>
              <a:rPr lang="en-US" dirty="0" err="1"/>
              <a:t>pOH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III. 0.25 M CH</a:t>
            </a:r>
            <a:r>
              <a:rPr lang="en-US" baseline="-25000" dirty="0"/>
              <a:t>3</a:t>
            </a:r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 will have the smaller [H</a:t>
            </a:r>
            <a:r>
              <a:rPr lang="en-US" baseline="30000" dirty="0"/>
              <a:t>+</a:t>
            </a:r>
            <a:r>
              <a:rPr lang="en-US" dirty="0"/>
              <a:t>].</a:t>
            </a:r>
          </a:p>
          <a:p>
            <a:pPr>
              <a:buNone/>
            </a:pPr>
            <a:r>
              <a:rPr lang="en-US" dirty="0"/>
              <a:t>	IV. 0.25 M 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N will have the smaller [OH</a:t>
            </a:r>
            <a:r>
              <a:rPr lang="en-US" baseline="30000" dirty="0"/>
              <a:t>-</a:t>
            </a:r>
            <a:r>
              <a:rPr lang="en-US" dirty="0"/>
              <a:t>].</a:t>
            </a:r>
          </a:p>
          <a:p>
            <a:pPr>
              <a:buNone/>
            </a:pPr>
            <a:r>
              <a:rPr lang="en-US" dirty="0"/>
              <a:t>a. none    b. 1     c. 2     d.  3      e. 4 (All are true.)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Consider a 0.25 M 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N (K</a:t>
            </a:r>
            <a:r>
              <a:rPr lang="en-US" baseline="-25000" dirty="0"/>
              <a:t>b</a:t>
            </a:r>
            <a:r>
              <a:rPr lang="en-US" dirty="0"/>
              <a:t> = 1.7 x 10</a:t>
            </a:r>
            <a:r>
              <a:rPr lang="en-US" baseline="30000" dirty="0"/>
              <a:t>-9</a:t>
            </a:r>
            <a:r>
              <a:rPr lang="en-US" dirty="0"/>
              <a:t>) solution and a 0.25 M CH</a:t>
            </a:r>
            <a:r>
              <a:rPr lang="en-US" baseline="-25000" dirty="0"/>
              <a:t>3</a:t>
            </a:r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 (K</a:t>
            </a:r>
            <a:r>
              <a:rPr lang="en-US" baseline="-25000" dirty="0"/>
              <a:t>b</a:t>
            </a:r>
            <a:r>
              <a:rPr lang="en-US" dirty="0"/>
              <a:t> = 4.4 x 10</a:t>
            </a:r>
            <a:r>
              <a:rPr lang="en-US" baseline="30000" dirty="0"/>
              <a:t>-4</a:t>
            </a:r>
            <a:r>
              <a:rPr lang="en-US" dirty="0"/>
              <a:t>) solution. How many of the following statements are true regarding these two solutions?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I. 0.25 M C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N will have a lower </a:t>
            </a:r>
            <a:r>
              <a:rPr lang="en-US" dirty="0" err="1">
                <a:solidFill>
                  <a:srgbClr val="FF0000"/>
                </a:solidFill>
              </a:rPr>
              <a:t>pH.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II. 0.25 M CH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NH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will have a lower </a:t>
            </a:r>
            <a:r>
              <a:rPr lang="en-US" dirty="0" err="1">
                <a:solidFill>
                  <a:srgbClr val="FF0000"/>
                </a:solidFill>
              </a:rPr>
              <a:t>pOH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III. 0.25 M CH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NH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will have the smaller [H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].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IV. 0.25 M C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N will have the smaller [OH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].</a:t>
            </a:r>
          </a:p>
          <a:p>
            <a:pPr>
              <a:buNone/>
            </a:pPr>
            <a:r>
              <a:rPr lang="en-US" dirty="0"/>
              <a:t>a. none    b. 1     c. 2     d.  3      e. </a:t>
            </a:r>
            <a:r>
              <a:rPr lang="en-US" dirty="0">
                <a:solidFill>
                  <a:srgbClr val="FF0000"/>
                </a:solidFill>
              </a:rPr>
              <a:t>4 (All are true.)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Acidic or Basic Beverages</a:t>
            </a:r>
          </a:p>
        </p:txBody>
      </p:sp>
      <p:pic>
        <p:nvPicPr>
          <p:cNvPr id="1102852" name="Picture 4" descr="unnum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1600200"/>
            <a:ext cx="4819650" cy="4281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2853" name="Rectangle 5"/>
          <p:cNvSpPr>
            <a:spLocks noChangeArrowheads="1"/>
          </p:cNvSpPr>
          <p:nvPr/>
        </p:nvSpPr>
        <p:spPr bwMode="auto">
          <a:xfrm>
            <a:off x="2060575" y="5853113"/>
            <a:ext cx="34067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Photo © Brooks/Cole, Cengage Learning Company. All rights reserved.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Acid-Base Pairs (p. 83)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Pairs of substances that only differ by a proton (H</a:t>
            </a:r>
            <a:r>
              <a:rPr lang="en-US" baseline="30000" dirty="0"/>
              <a:t>+</a:t>
            </a:r>
            <a:r>
              <a:rPr lang="en-US" dirty="0"/>
              <a:t>) in their formulas are called conjugate acid-base pairs.</a:t>
            </a:r>
          </a:p>
          <a:p>
            <a:pPr>
              <a:buNone/>
            </a:pPr>
            <a:r>
              <a:rPr lang="en-US" dirty="0"/>
              <a:t>Examples of conjugate acid-base pairs: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HBr</a:t>
            </a:r>
            <a:r>
              <a:rPr lang="en-US" dirty="0"/>
              <a:t> and Br</a:t>
            </a:r>
            <a:r>
              <a:rPr lang="en-US" baseline="30000" dirty="0"/>
              <a:t>-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HC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HOCl</a:t>
            </a:r>
            <a:r>
              <a:rPr lang="en-US" dirty="0"/>
              <a:t> and </a:t>
            </a:r>
            <a:r>
              <a:rPr lang="en-US" dirty="0" err="1"/>
              <a:t>OCl</a:t>
            </a:r>
            <a:r>
              <a:rPr lang="en-US" baseline="30000" dirty="0"/>
              <a:t>-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 and NH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HONH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 and HONH</a:t>
            </a:r>
            <a:r>
              <a:rPr lang="en-US" baseline="-25000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Acid-Base Pairs (p. 83)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-As the name indicates, one species in a conjugate acid-base pair behaves as an acid (H</a:t>
            </a:r>
            <a:r>
              <a:rPr lang="en-US" baseline="30000" dirty="0"/>
              <a:t>+</a:t>
            </a:r>
            <a:r>
              <a:rPr lang="en-US" dirty="0"/>
              <a:t> donor), while the other species in the pair behaves as a base (H</a:t>
            </a:r>
            <a:r>
              <a:rPr lang="en-US" baseline="30000" dirty="0"/>
              <a:t>+</a:t>
            </a:r>
            <a:r>
              <a:rPr lang="en-US" dirty="0"/>
              <a:t> acceptor). </a:t>
            </a:r>
          </a:p>
          <a:p>
            <a:pPr>
              <a:buNone/>
            </a:pPr>
            <a:r>
              <a:rPr lang="en-US" dirty="0"/>
              <a:t>-To determine how good an acid or base something is, you need to determine the K</a:t>
            </a:r>
            <a:r>
              <a:rPr lang="en-US" baseline="-25000" dirty="0"/>
              <a:t>a</a:t>
            </a:r>
            <a:r>
              <a:rPr lang="en-US" dirty="0"/>
              <a:t> or K</a:t>
            </a:r>
            <a:r>
              <a:rPr lang="en-US" baseline="-25000" dirty="0"/>
              <a:t>b</a:t>
            </a:r>
            <a:r>
              <a:rPr lang="en-US" dirty="0"/>
              <a:t> value.</a:t>
            </a:r>
          </a:p>
          <a:p>
            <a:pPr>
              <a:buNone/>
            </a:pPr>
            <a:r>
              <a:rPr lang="en-US" dirty="0"/>
              <a:t>-For all conjugate acid-base pairs: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x K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   (At 25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C,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 = 1.0 x 10</a:t>
            </a:r>
            <a:r>
              <a:rPr lang="en-US" baseline="30000" dirty="0">
                <a:solidFill>
                  <a:srgbClr val="FF0000"/>
                </a:solidFill>
              </a:rPr>
              <a:t>-14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dirty="0"/>
              <a:t>-See p. 85 of the Handouts packet for a derivation of this formula.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K</a:t>
            </a:r>
            <a:r>
              <a:rPr lang="en-US" baseline="-25000" dirty="0"/>
              <a:t>a</a:t>
            </a:r>
            <a:r>
              <a:rPr lang="en-US" dirty="0"/>
              <a:t> x K</a:t>
            </a:r>
            <a:r>
              <a:rPr lang="en-US" baseline="-25000" dirty="0"/>
              <a:t>b</a:t>
            </a:r>
            <a:r>
              <a:rPr lang="en-US" dirty="0"/>
              <a:t> = K</a:t>
            </a:r>
            <a:r>
              <a:rPr lang="en-US" baseline="-25000" dirty="0"/>
              <a:t>w </a:t>
            </a:r>
            <a:r>
              <a:rPr lang="en-US" dirty="0"/>
              <a:t>= 1.0 x 10</a:t>
            </a:r>
            <a:r>
              <a:rPr lang="en-US" baseline="30000" dirty="0"/>
              <a:t>-14   </a:t>
            </a:r>
            <a:r>
              <a:rPr lang="en-US" dirty="0"/>
              <a:t>(p. 83)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HNO</a:t>
            </a:r>
            <a:r>
              <a:rPr lang="en-US" baseline="-25000" dirty="0"/>
              <a:t>2</a:t>
            </a:r>
            <a:r>
              <a:rPr lang="en-US" dirty="0"/>
              <a:t>, K</a:t>
            </a:r>
            <a:r>
              <a:rPr lang="en-US" baseline="-25000" dirty="0"/>
              <a:t>a</a:t>
            </a:r>
            <a:r>
              <a:rPr lang="en-US" dirty="0"/>
              <a:t> = 4.0 x 10</a:t>
            </a:r>
            <a:r>
              <a:rPr lang="en-US" baseline="30000" dirty="0"/>
              <a:t>-4</a:t>
            </a:r>
            <a:r>
              <a:rPr lang="en-US" dirty="0"/>
              <a:t> and the conjugate base is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. What type of base is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K</a:t>
            </a:r>
            <a:r>
              <a:rPr lang="en-US" baseline="-25000" dirty="0"/>
              <a:t>b</a:t>
            </a:r>
            <a:r>
              <a:rPr lang="en-US" dirty="0"/>
              <a:t> for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= </a:t>
            </a:r>
            <a:r>
              <a:rPr lang="en-US" dirty="0" err="1"/>
              <a:t>K</a:t>
            </a:r>
            <a:r>
              <a:rPr lang="en-US" baseline="-25000" dirty="0" err="1"/>
              <a:t>w</a:t>
            </a:r>
            <a:r>
              <a:rPr lang="en-US" dirty="0"/>
              <a:t>/K</a:t>
            </a:r>
            <a:r>
              <a:rPr lang="en-US" baseline="-25000" dirty="0"/>
              <a:t>a</a:t>
            </a:r>
            <a:r>
              <a:rPr lang="en-US" dirty="0"/>
              <a:t> for HNO</a:t>
            </a:r>
            <a:r>
              <a:rPr lang="en-US" baseline="-25000" dirty="0"/>
              <a:t>2</a:t>
            </a:r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14400" y="4267200"/>
          <a:ext cx="717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75160" imgH="901440" progId="Equation.3">
                  <p:embed/>
                </p:oleObj>
              </mc:Choice>
              <mc:Fallback>
                <p:oleObj name="Equation" r:id="rId2" imgW="7175160" imgH="901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7175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K</a:t>
            </a:r>
            <a:r>
              <a:rPr lang="en-US" baseline="-25000" dirty="0"/>
              <a:t>a</a:t>
            </a:r>
            <a:r>
              <a:rPr lang="en-US" dirty="0"/>
              <a:t> x K</a:t>
            </a:r>
            <a:r>
              <a:rPr lang="en-US" baseline="-25000" dirty="0"/>
              <a:t>b</a:t>
            </a:r>
            <a:r>
              <a:rPr lang="en-US" dirty="0"/>
              <a:t> = K</a:t>
            </a:r>
            <a:r>
              <a:rPr lang="en-US" baseline="-25000" dirty="0"/>
              <a:t>w </a:t>
            </a:r>
            <a:r>
              <a:rPr lang="en-US" dirty="0"/>
              <a:t>= 1.0 x 10</a:t>
            </a:r>
            <a:r>
              <a:rPr lang="en-US" baseline="30000" dirty="0"/>
              <a:t>-14  </a:t>
            </a:r>
            <a:r>
              <a:rPr lang="en-US" dirty="0"/>
              <a:t>(p. 83)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For </a:t>
            </a:r>
            <a:r>
              <a:rPr lang="en-US" dirty="0" err="1"/>
              <a:t>HCl</a:t>
            </a:r>
            <a:r>
              <a:rPr lang="en-US" dirty="0"/>
              <a:t>, K</a:t>
            </a:r>
            <a:r>
              <a:rPr lang="en-US" baseline="-25000" dirty="0"/>
              <a:t>a</a:t>
            </a:r>
            <a:r>
              <a:rPr lang="en-US" dirty="0"/>
              <a:t> ≈ 1 x 10</a:t>
            </a:r>
            <a:r>
              <a:rPr lang="en-US" baseline="30000" dirty="0"/>
              <a:t>6</a:t>
            </a:r>
            <a:r>
              <a:rPr lang="en-US" dirty="0"/>
              <a:t> and the conjugate base is </a:t>
            </a:r>
          </a:p>
          <a:p>
            <a:pPr>
              <a:buNone/>
            </a:pPr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. What type of base is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?</a:t>
            </a:r>
          </a:p>
          <a:p>
            <a:pPr>
              <a:buNone/>
            </a:pPr>
            <a:endParaRPr lang="en-US" baseline="30000" dirty="0"/>
          </a:p>
          <a:p>
            <a:pPr>
              <a:buNone/>
            </a:pPr>
            <a:r>
              <a:rPr lang="en-US" baseline="30000" dirty="0"/>
              <a:t> </a:t>
            </a:r>
            <a:r>
              <a:rPr lang="en-US" dirty="0"/>
              <a:t> 	K</a:t>
            </a:r>
            <a:r>
              <a:rPr lang="en-US" baseline="-25000" dirty="0"/>
              <a:t>b</a:t>
            </a:r>
            <a:r>
              <a:rPr lang="en-US" dirty="0"/>
              <a:t> for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 = </a:t>
            </a:r>
            <a:r>
              <a:rPr lang="en-US" dirty="0" err="1"/>
              <a:t>K</a:t>
            </a:r>
            <a:r>
              <a:rPr lang="en-US" baseline="-25000" dirty="0" err="1"/>
              <a:t>w</a:t>
            </a:r>
            <a:r>
              <a:rPr lang="en-US" dirty="0"/>
              <a:t>/K</a:t>
            </a:r>
            <a:r>
              <a:rPr lang="en-US" baseline="-25000" dirty="0"/>
              <a:t>a</a:t>
            </a:r>
            <a:r>
              <a:rPr lang="en-US" dirty="0"/>
              <a:t> for </a:t>
            </a:r>
            <a:r>
              <a:rPr lang="en-US" dirty="0" err="1"/>
              <a:t>HCl</a:t>
            </a:r>
            <a:r>
              <a:rPr lang="en-US" dirty="0"/>
              <a:t> </a:t>
            </a:r>
          </a:p>
          <a:p>
            <a:pPr>
              <a:buNone/>
            </a:pPr>
            <a:endParaRPr lang="en-US" baseline="30000" dirty="0"/>
          </a:p>
          <a:p>
            <a:pPr>
              <a:buNone/>
            </a:pPr>
            <a:endParaRPr lang="en-US" baseline="30000" dirty="0"/>
          </a:p>
          <a:p>
            <a:pPr>
              <a:buNone/>
            </a:pPr>
            <a:endParaRPr lang="en-US" baseline="30000" dirty="0"/>
          </a:p>
          <a:p>
            <a:pPr>
              <a:buNone/>
            </a:pPr>
            <a:endParaRPr lang="en-US" baseline="30000" dirty="0"/>
          </a:p>
          <a:p>
            <a:pPr>
              <a:buNone/>
            </a:pPr>
            <a:r>
              <a:rPr lang="en-US" dirty="0"/>
              <a:t>We call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 a worthless base because </a:t>
            </a:r>
          </a:p>
          <a:p>
            <a:pPr>
              <a:buNone/>
            </a:pPr>
            <a:r>
              <a:rPr lang="en-US" dirty="0"/>
              <a:t>	K</a:t>
            </a:r>
            <a:r>
              <a:rPr lang="en-US" baseline="-25000" dirty="0"/>
              <a:t>b</a:t>
            </a:r>
            <a:r>
              <a:rPr lang="en-US" dirty="0"/>
              <a:t> &lt;&lt; </a:t>
            </a:r>
            <a:r>
              <a:rPr lang="en-US" dirty="0" err="1"/>
              <a:t>K</a:t>
            </a:r>
            <a:r>
              <a:rPr lang="en-US" baseline="-25000" dirty="0" err="1"/>
              <a:t>w</a:t>
            </a:r>
            <a:r>
              <a:rPr lang="en-US" dirty="0"/>
              <a:t> = 1.0 x 10</a:t>
            </a:r>
            <a:r>
              <a:rPr lang="en-US" baseline="30000" dirty="0"/>
              <a:t>-14</a:t>
            </a:r>
            <a:r>
              <a:rPr lang="en-US" dirty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3505200"/>
          <a:ext cx="665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54600" imgH="901440" progId="Equation.3">
                  <p:embed/>
                </p:oleObj>
              </mc:Choice>
              <mc:Fallback>
                <p:oleObj name="Equation" r:id="rId2" imgW="6654600" imgH="901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05200"/>
                        <a:ext cx="6654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K</a:t>
            </a:r>
            <a:r>
              <a:rPr lang="en-US" baseline="-25000" dirty="0"/>
              <a:t>a</a:t>
            </a:r>
            <a:r>
              <a:rPr lang="en-US" dirty="0"/>
              <a:t> x K</a:t>
            </a:r>
            <a:r>
              <a:rPr lang="en-US" baseline="-25000" dirty="0"/>
              <a:t>b</a:t>
            </a:r>
            <a:r>
              <a:rPr lang="en-US" dirty="0"/>
              <a:t> = K</a:t>
            </a:r>
            <a:r>
              <a:rPr lang="en-US" baseline="-25000" dirty="0"/>
              <a:t>w </a:t>
            </a:r>
            <a:r>
              <a:rPr lang="en-US" dirty="0"/>
              <a:t>= 1.0 x 10</a:t>
            </a:r>
            <a:r>
              <a:rPr lang="en-US" baseline="30000" dirty="0"/>
              <a:t>-14  </a:t>
            </a:r>
            <a:r>
              <a:rPr lang="en-US" dirty="0"/>
              <a:t>(p. 83)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For NH</a:t>
            </a:r>
            <a:r>
              <a:rPr lang="en-US" baseline="-25000" dirty="0"/>
              <a:t>3</a:t>
            </a:r>
            <a:r>
              <a:rPr lang="en-US" dirty="0"/>
              <a:t>, K</a:t>
            </a:r>
            <a:r>
              <a:rPr lang="en-US" baseline="-25000" dirty="0"/>
              <a:t>b</a:t>
            </a:r>
            <a:r>
              <a:rPr lang="en-US" dirty="0"/>
              <a:t> = 1.8 x 10</a:t>
            </a:r>
            <a:r>
              <a:rPr lang="en-US" baseline="30000" dirty="0"/>
              <a:t>-5</a:t>
            </a:r>
            <a:r>
              <a:rPr lang="en-US" dirty="0"/>
              <a:t> and the conjugate acid is 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 . What type of acid is 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K</a:t>
            </a:r>
            <a:r>
              <a:rPr lang="en-US" baseline="-25000" dirty="0"/>
              <a:t>a</a:t>
            </a:r>
            <a:r>
              <a:rPr lang="en-US" dirty="0"/>
              <a:t> for 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 = </a:t>
            </a:r>
            <a:r>
              <a:rPr lang="en-US" dirty="0" err="1"/>
              <a:t>K</a:t>
            </a:r>
            <a:r>
              <a:rPr lang="en-US" baseline="-25000" dirty="0" err="1"/>
              <a:t>w</a:t>
            </a:r>
            <a:r>
              <a:rPr lang="en-US" dirty="0"/>
              <a:t>/K</a:t>
            </a:r>
            <a:r>
              <a:rPr lang="en-US" baseline="-25000" dirty="0"/>
              <a:t>b</a:t>
            </a:r>
            <a:r>
              <a:rPr lang="en-US" dirty="0"/>
              <a:t> for NH</a:t>
            </a:r>
            <a:r>
              <a:rPr lang="en-US" baseline="-25000" dirty="0"/>
              <a:t>3 																																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r>
              <a:rPr lang="en-US" baseline="-25000" dirty="0"/>
              <a:t>  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3505200"/>
          <a:ext cx="7200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00720" imgH="901440" progId="Equation.3">
                  <p:embed/>
                </p:oleObj>
              </mc:Choice>
              <mc:Fallback>
                <p:oleObj name="Equation" r:id="rId2" imgW="7200720" imgH="901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05200"/>
                        <a:ext cx="7200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K</a:t>
            </a:r>
            <a:r>
              <a:rPr lang="en-US" baseline="-25000" dirty="0"/>
              <a:t>a</a:t>
            </a:r>
            <a:r>
              <a:rPr lang="en-US" dirty="0"/>
              <a:t> x K</a:t>
            </a:r>
            <a:r>
              <a:rPr lang="en-US" baseline="-25000" dirty="0"/>
              <a:t>b</a:t>
            </a:r>
            <a:r>
              <a:rPr lang="en-US" dirty="0"/>
              <a:t> = K</a:t>
            </a:r>
            <a:r>
              <a:rPr lang="en-US" baseline="-25000" dirty="0"/>
              <a:t>w </a:t>
            </a:r>
            <a:r>
              <a:rPr lang="en-US" dirty="0"/>
              <a:t>= 1.0 x 10</a:t>
            </a:r>
            <a:r>
              <a:rPr lang="en-US" baseline="30000" dirty="0"/>
              <a:t>-14</a:t>
            </a:r>
            <a:r>
              <a:rPr lang="en-US" dirty="0"/>
              <a:t>  (p. 83)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For NH</a:t>
            </a:r>
            <a:r>
              <a:rPr lang="en-US" baseline="-25000" dirty="0"/>
              <a:t>3</a:t>
            </a:r>
            <a:r>
              <a:rPr lang="en-US" dirty="0"/>
              <a:t>, K</a:t>
            </a:r>
            <a:r>
              <a:rPr lang="en-US" baseline="-25000" dirty="0"/>
              <a:t>b</a:t>
            </a:r>
            <a:r>
              <a:rPr lang="en-US" dirty="0"/>
              <a:t> = 1.8 x 10</a:t>
            </a:r>
            <a:r>
              <a:rPr lang="en-US" baseline="30000" dirty="0"/>
              <a:t>-5  </a:t>
            </a:r>
            <a:r>
              <a:rPr lang="en-US" dirty="0"/>
              <a:t> and the conjugate acid is 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 . What type of acid is 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K</a:t>
            </a:r>
            <a:r>
              <a:rPr lang="en-US" baseline="-25000" dirty="0"/>
              <a:t>a</a:t>
            </a:r>
            <a:r>
              <a:rPr lang="en-US" dirty="0"/>
              <a:t> for 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 = </a:t>
            </a:r>
            <a:r>
              <a:rPr lang="en-US" dirty="0" err="1"/>
              <a:t>K</a:t>
            </a:r>
            <a:r>
              <a:rPr lang="en-US" baseline="-25000" dirty="0" err="1"/>
              <a:t>w</a:t>
            </a:r>
            <a:r>
              <a:rPr lang="en-US" dirty="0"/>
              <a:t>/K</a:t>
            </a:r>
            <a:r>
              <a:rPr lang="en-US" baseline="-25000" dirty="0"/>
              <a:t>b</a:t>
            </a:r>
            <a:r>
              <a:rPr lang="en-US" dirty="0"/>
              <a:t> for NH</a:t>
            </a:r>
            <a:r>
              <a:rPr lang="en-US" baseline="-25000" dirty="0"/>
              <a:t>3 	</a:t>
            </a:r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r>
              <a:rPr lang="en-US" baseline="-25000" dirty="0"/>
              <a:t>																															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One of my favorite sayings with acid-base chemistry is that weak gives you weak, and strong gives you garbage. </a:t>
            </a:r>
            <a:r>
              <a:rPr lang="en-US" dirty="0"/>
              <a:t>What does this saying refer to?</a:t>
            </a:r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r>
              <a:rPr lang="en-US" baseline="-25000" dirty="0"/>
              <a:t>  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2971800"/>
          <a:ext cx="7200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00720" imgH="901440" progId="Equation.3">
                  <p:embed/>
                </p:oleObj>
              </mc:Choice>
              <mc:Fallback>
                <p:oleObj name="Equation" r:id="rId2" imgW="7200720" imgH="901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7200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32" name="Rectangle 24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Household Chemicals</a:t>
            </a:r>
          </a:p>
        </p:txBody>
      </p:sp>
      <p:pic>
        <p:nvPicPr>
          <p:cNvPr id="580641" name="Picture 33" descr="unnum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1600200"/>
            <a:ext cx="5105400" cy="42243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0642" name="Rectangle 34"/>
          <p:cNvSpPr>
            <a:spLocks noChangeArrowheads="1"/>
          </p:cNvSpPr>
          <p:nvPr/>
        </p:nvSpPr>
        <p:spPr bwMode="auto">
          <a:xfrm>
            <a:off x="1922463" y="5791200"/>
            <a:ext cx="3406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Photo © Brooks/Cole, Cengage Learning Company. All rights reserved.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Figure 14.2: Reaction </a:t>
            </a:r>
            <a:br>
              <a:rPr lang="en-US" sz="3600"/>
            </a:br>
            <a:r>
              <a:rPr lang="en-US" sz="3600"/>
              <a:t>of Acid HA with Water</a:t>
            </a:r>
          </a:p>
        </p:txBody>
      </p:sp>
      <p:pic>
        <p:nvPicPr>
          <p:cNvPr id="1104899" name="Picture 3" descr="Figur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00313"/>
            <a:ext cx="6400800" cy="7762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3733800"/>
            <a:ext cx="69822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HA(</a:t>
            </a:r>
            <a:r>
              <a:rPr lang="en-US" sz="2800" dirty="0" err="1"/>
              <a:t>aq</a:t>
            </a:r>
            <a:r>
              <a:rPr lang="en-US" sz="2800" dirty="0"/>
              <a:t>)   +   H</a:t>
            </a:r>
            <a:r>
              <a:rPr lang="en-US" sz="2800" baseline="-25000" dirty="0"/>
              <a:t>2</a:t>
            </a:r>
            <a:r>
              <a:rPr lang="en-US" sz="2800" dirty="0"/>
              <a:t>O(l)    ↔     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/>
              <a:t>)  +  </a:t>
            </a:r>
            <a:r>
              <a:rPr lang="en-US" sz="2800" dirty="0" err="1"/>
              <a:t>Cl</a:t>
            </a:r>
            <a:r>
              <a:rPr lang="en-US" sz="2800" baseline="30000" dirty="0"/>
              <a:t>-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Acids and Bases-p 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Acid-base reactions are called proton transfer reactions. In a chemical reaction, H</a:t>
            </a:r>
            <a:r>
              <a:rPr lang="en-US" baseline="30000" dirty="0"/>
              <a:t>+</a:t>
            </a:r>
            <a:r>
              <a:rPr lang="en-US" dirty="0"/>
              <a:t> is the symbol for a proton. So acid-base reactions are ones that involve the transfer of a proton (H</a:t>
            </a:r>
            <a:r>
              <a:rPr lang="en-US" baseline="30000" dirty="0"/>
              <a:t>+</a:t>
            </a:r>
            <a:r>
              <a:rPr lang="en-US" dirty="0"/>
              <a:t>) from one species to another.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Acid = proton (H</a:t>
            </a:r>
            <a:r>
              <a:rPr lang="en-US" baseline="30000" dirty="0"/>
              <a:t>+</a:t>
            </a:r>
            <a:r>
              <a:rPr lang="en-US" dirty="0"/>
              <a:t>) donor; simple acid = HA</a:t>
            </a:r>
          </a:p>
          <a:p>
            <a:pPr>
              <a:buNone/>
            </a:pPr>
            <a:r>
              <a:rPr lang="en-US" dirty="0"/>
              <a:t>Base = proton (H</a:t>
            </a:r>
            <a:r>
              <a:rPr lang="en-US" baseline="30000" dirty="0"/>
              <a:t>+</a:t>
            </a:r>
            <a:r>
              <a:rPr lang="en-US" dirty="0"/>
              <a:t>) acceptor; simple base = 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 and Bases in Water-p 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General Acid Reaction in Water (K</a:t>
            </a:r>
            <a:r>
              <a:rPr lang="en-US" baseline="-25000" dirty="0"/>
              <a:t>a</a:t>
            </a:r>
            <a:r>
              <a:rPr lang="en-US" dirty="0"/>
              <a:t> reaction):</a:t>
            </a:r>
          </a:p>
          <a:p>
            <a:pPr>
              <a:buNone/>
            </a:pPr>
            <a:r>
              <a:rPr lang="en-US" dirty="0"/>
              <a:t>	HA(</a:t>
            </a:r>
            <a:r>
              <a:rPr lang="en-US" dirty="0" err="1"/>
              <a:t>aq</a:t>
            </a:r>
            <a:r>
              <a:rPr lang="en-US" dirty="0"/>
              <a:t>)  +  H</a:t>
            </a:r>
            <a:r>
              <a:rPr lang="en-US" baseline="-25000" dirty="0"/>
              <a:t>2</a:t>
            </a:r>
            <a:r>
              <a:rPr lang="en-US" dirty="0"/>
              <a:t>O(l)   ↔   A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+ 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General Base Reaction in Water (K</a:t>
            </a:r>
            <a:r>
              <a:rPr lang="en-US" baseline="-25000" dirty="0"/>
              <a:t>b</a:t>
            </a:r>
            <a:r>
              <a:rPr lang="en-US" dirty="0"/>
              <a:t> reaction):</a:t>
            </a:r>
          </a:p>
          <a:p>
            <a:pPr>
              <a:buNone/>
            </a:pPr>
            <a:r>
              <a:rPr lang="en-US" dirty="0"/>
              <a:t>	B(</a:t>
            </a:r>
            <a:r>
              <a:rPr lang="en-US" dirty="0" err="1"/>
              <a:t>aq</a:t>
            </a:r>
            <a:r>
              <a:rPr lang="en-US" dirty="0"/>
              <a:t>)  +  H</a:t>
            </a:r>
            <a:r>
              <a:rPr lang="en-US" baseline="-25000" dirty="0"/>
              <a:t>2</a:t>
            </a:r>
            <a:r>
              <a:rPr lang="en-US" dirty="0"/>
              <a:t>O(l)  ↔   BH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+ 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 and Bases in Water-p 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General Acid Reaction in Water (K</a:t>
            </a:r>
            <a:r>
              <a:rPr lang="en-US" baseline="-25000" dirty="0"/>
              <a:t>a</a:t>
            </a:r>
            <a:r>
              <a:rPr lang="en-US" dirty="0"/>
              <a:t> reaction):</a:t>
            </a:r>
          </a:p>
          <a:p>
            <a:pPr>
              <a:buNone/>
            </a:pPr>
            <a:r>
              <a:rPr lang="en-US" dirty="0"/>
              <a:t>	HA(</a:t>
            </a:r>
            <a:r>
              <a:rPr lang="en-US" dirty="0" err="1"/>
              <a:t>aq</a:t>
            </a:r>
            <a:r>
              <a:rPr lang="en-US" dirty="0"/>
              <a:t>)  +  H</a:t>
            </a:r>
            <a:r>
              <a:rPr lang="en-US" baseline="-25000" dirty="0"/>
              <a:t>2</a:t>
            </a:r>
            <a:r>
              <a:rPr lang="en-US" dirty="0"/>
              <a:t>O(l)   ↔   A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+ 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General Base Reaction in Water (K</a:t>
            </a:r>
            <a:r>
              <a:rPr lang="en-US" baseline="-25000" dirty="0"/>
              <a:t>b</a:t>
            </a:r>
            <a:r>
              <a:rPr lang="en-US" dirty="0"/>
              <a:t> reaction):</a:t>
            </a:r>
          </a:p>
          <a:p>
            <a:pPr>
              <a:buNone/>
            </a:pPr>
            <a:r>
              <a:rPr lang="en-US" dirty="0"/>
              <a:t>	B(</a:t>
            </a:r>
            <a:r>
              <a:rPr lang="en-US" dirty="0" err="1"/>
              <a:t>aq</a:t>
            </a:r>
            <a:r>
              <a:rPr lang="en-US" dirty="0"/>
              <a:t>)  +  H</a:t>
            </a:r>
            <a:r>
              <a:rPr lang="en-US" baseline="-25000" dirty="0"/>
              <a:t>2</a:t>
            </a:r>
            <a:r>
              <a:rPr lang="en-US" dirty="0"/>
              <a:t>O(l)  ↔   BH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+ 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76400" y="2819400"/>
          <a:ext cx="2540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965160" progId="Equation.3">
                  <p:embed/>
                </p:oleObj>
              </mc:Choice>
              <mc:Fallback>
                <p:oleObj name="Equation" r:id="rId2" imgW="2539800" imgH="965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19400"/>
                        <a:ext cx="2540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28800" y="5334000"/>
          <a:ext cx="256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360" imgH="965160" progId="Equation.3">
                  <p:embed/>
                </p:oleObj>
              </mc:Choice>
              <mc:Fallback>
                <p:oleObj name="Equation" r:id="rId4" imgW="2565360" imgH="965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0"/>
                        <a:ext cx="2565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2845</Words>
  <Application>Microsoft Office PowerPoint</Application>
  <PresentationFormat>On-screen Show (4:3)</PresentationFormat>
  <Paragraphs>266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Office Theme</vt:lpstr>
      <vt:lpstr>Equation</vt:lpstr>
      <vt:lpstr>Lecture 2</vt:lpstr>
      <vt:lpstr>Quiz Schedule</vt:lpstr>
      <vt:lpstr>Lecture 2</vt:lpstr>
      <vt:lpstr>Acidic or Basic Beverages</vt:lpstr>
      <vt:lpstr>Household Chemicals</vt:lpstr>
      <vt:lpstr>Figure 14.2: Reaction  of Acid HA with Water</vt:lpstr>
      <vt:lpstr>Definitions of Acids and Bases-p 80</vt:lpstr>
      <vt:lpstr>Acids and Bases in Water-p 80</vt:lpstr>
      <vt:lpstr>Acids and Bases in Water-p 80</vt:lpstr>
      <vt:lpstr>Values for Ka for Some  Common Monoprotic Acids-p 81</vt:lpstr>
      <vt:lpstr>Values for Kb for Some  Common Weak Bases-p. 81</vt:lpstr>
      <vt:lpstr>Fig 14.7: pH Meters</vt:lpstr>
      <vt:lpstr>Figure 14.6: The pH Scale and pH Values of Some Common Substances</vt:lpstr>
      <vt:lpstr>Figure 14.6: The pH Scale and pH Values of Some Common Substances (p. 84)</vt:lpstr>
      <vt:lpstr>Figure 14.6: The pH Scale and pH Values of Some Common Substances (p. 84)</vt:lpstr>
      <vt:lpstr>Figure 14.6: The pH Scale and pH Values of Some Common Substances (p. 84)</vt:lpstr>
      <vt:lpstr>Figure 14.6: The pH Scale and pH Values of Some Common Substances – p. 84</vt:lpstr>
      <vt:lpstr>Lecture Question-p. 79.5</vt:lpstr>
      <vt:lpstr>Acids in Water-p 80</vt:lpstr>
      <vt:lpstr>Figure 14.4: (a) Strong Acid HA  Ionized in Water; (B) Weak Acid HB </vt:lpstr>
      <vt:lpstr>Strong Acids Characteristics (p. 82)</vt:lpstr>
      <vt:lpstr>Figure 14.4: (a) Strong Acid HA  Ionized in Water; (B) Weak Acid HB </vt:lpstr>
      <vt:lpstr>Dimly Lit Bulb in Acetic Acid Solution (a Weak Acid Solution)</vt:lpstr>
      <vt:lpstr>Dimly Lit Bulb in Acetic Acid Solution (a Weak Acid Solution)</vt:lpstr>
      <vt:lpstr>Weak Acid Characteristics (p. 82)</vt:lpstr>
      <vt:lpstr>Recognizing Weak Acids-p. 82</vt:lpstr>
      <vt:lpstr>Recognizing Weak Acids-p. 82</vt:lpstr>
      <vt:lpstr>Values for Ka for Some  Common Monoprotic Acids</vt:lpstr>
      <vt:lpstr>Values for Ka for Some  Common Monoprotic Acids-p. 81</vt:lpstr>
      <vt:lpstr>Categorizing Acids-p. 82</vt:lpstr>
      <vt:lpstr>Categorizing Acids-p. 82</vt:lpstr>
      <vt:lpstr>Lecture Question-p. 82.5</vt:lpstr>
      <vt:lpstr>Lecture Question</vt:lpstr>
      <vt:lpstr>Strong Bases (p. 82) </vt:lpstr>
      <vt:lpstr>Weak Bases in Water (p. 82)</vt:lpstr>
      <vt:lpstr>Values for Kb for Some  Common Weak Bases</vt:lpstr>
      <vt:lpstr>Values for Kb for Some  Common Weak Bases-p. 81</vt:lpstr>
      <vt:lpstr>Lecture Question – p. 82.5</vt:lpstr>
      <vt:lpstr>Clicker Question</vt:lpstr>
      <vt:lpstr>Conjugate Acid-Base Pairs (p. 83)</vt:lpstr>
      <vt:lpstr>Conjugate Acid-Base Pairs (p. 83)</vt:lpstr>
      <vt:lpstr>Using Ka x Kb = Kw = 1.0 x 10-14   (p. 83)</vt:lpstr>
      <vt:lpstr>Using Ka x Kb = Kw = 1.0 x 10-14  (p. 83)</vt:lpstr>
      <vt:lpstr>Using Ka x Kb = Kw = 1.0 x 10-14  (p. 83)</vt:lpstr>
      <vt:lpstr>Using Ka x Kb = Kw = 1.0 x 10-14  (p. 83)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21</dc:title>
  <dc:creator>Tom</dc:creator>
  <cp:lastModifiedBy>Tom Hummel</cp:lastModifiedBy>
  <cp:revision>93</cp:revision>
  <cp:lastPrinted>2016-06-14T15:50:56Z</cp:lastPrinted>
  <dcterms:created xsi:type="dcterms:W3CDTF">2010-04-05T14:18:23Z</dcterms:created>
  <dcterms:modified xsi:type="dcterms:W3CDTF">2023-06-13T17:16:39Z</dcterms:modified>
</cp:coreProperties>
</file>