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87" r:id="rId4"/>
    <p:sldId id="264" r:id="rId5"/>
    <p:sldId id="265" r:id="rId6"/>
    <p:sldId id="286" r:id="rId7"/>
    <p:sldId id="282" r:id="rId8"/>
    <p:sldId id="270" r:id="rId9"/>
    <p:sldId id="288" r:id="rId10"/>
    <p:sldId id="271" r:id="rId11"/>
    <p:sldId id="292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6ED7-71E6-411F-B712-45B6ED1FAC2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28557-6C24-4444-AF19-03D276008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6ED7-71E6-411F-B712-45B6ED1FAC2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28557-6C24-4444-AF19-03D276008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6ED7-71E6-411F-B712-45B6ED1FAC2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28557-6C24-4444-AF19-03D276008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6ED7-71E6-411F-B712-45B6ED1FAC2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28557-6C24-4444-AF19-03D276008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6ED7-71E6-411F-B712-45B6ED1FAC2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28557-6C24-4444-AF19-03D276008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6ED7-71E6-411F-B712-45B6ED1FAC2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28557-6C24-4444-AF19-03D276008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6ED7-71E6-411F-B712-45B6ED1FAC2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28557-6C24-4444-AF19-03D276008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6ED7-71E6-411F-B712-45B6ED1FAC2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28557-6C24-4444-AF19-03D276008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6ED7-71E6-411F-B712-45B6ED1FAC2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28557-6C24-4444-AF19-03D276008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6ED7-71E6-411F-B712-45B6ED1FAC2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28557-6C24-4444-AF19-03D276008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6ED7-71E6-411F-B712-45B6ED1FAC2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28557-6C24-4444-AF19-03D276008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66ED7-71E6-411F-B712-45B6ED1FAC2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28557-6C24-4444-AF19-03D276008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Hybrid Orbital Theory</a:t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187325"/>
            <a:ext cx="8226425" cy="1143000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</a:pPr>
            <a:r>
              <a:rPr lang="en-US" dirty="0"/>
              <a:t>Figure 22.10: Bonding in Acetylene,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2</a:t>
            </a:r>
          </a:p>
        </p:txBody>
      </p:sp>
      <p:pic>
        <p:nvPicPr>
          <p:cNvPr id="1600515" name="Picture 3" descr="figure_22_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782763"/>
            <a:ext cx="5334000" cy="33226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Figure 9.24: Effective Pairs, Their Spatial Arrangement, and Required Hybridization</a:t>
            </a:r>
          </a:p>
        </p:txBody>
      </p:sp>
      <p:pic>
        <p:nvPicPr>
          <p:cNvPr id="960515" name="Picture 3" descr="Figure-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0513" y="1371600"/>
            <a:ext cx="3482975" cy="480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cxnSp>
        <p:nvCxnSpPr>
          <p:cNvPr id="3" name="Straight Connector 2"/>
          <p:cNvCxnSpPr/>
          <p:nvPr/>
        </p:nvCxnSpPr>
        <p:spPr>
          <a:xfrm>
            <a:off x="2830513" y="4114800"/>
            <a:ext cx="3482975" cy="2057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830513" y="4114800"/>
            <a:ext cx="3482975" cy="2057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10566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Figure 9.45: (a) skeletal structure for benzene  (b) two resonance structures for benzene molecule</a:t>
            </a:r>
          </a:p>
        </p:txBody>
      </p:sp>
      <p:pic>
        <p:nvPicPr>
          <p:cNvPr id="990211" name="Picture 3" descr="Figure-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0763" y="1905000"/>
            <a:ext cx="7104062" cy="25955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05000" y="5029200"/>
            <a:ext cx="493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Benzene = 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6</a:t>
            </a:r>
            <a:r>
              <a:rPr lang="en-US" dirty="0"/>
              <a:t>: 6(5) + 6(1) = 30 valence electrons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Figure 9.46: σ Bonding </a:t>
            </a:r>
            <a:br>
              <a:rPr lang="en-US" sz="3600"/>
            </a:br>
            <a:r>
              <a:rPr lang="en-US" sz="3600"/>
              <a:t>System in Benzene Molecule</a:t>
            </a:r>
          </a:p>
        </p:txBody>
      </p:sp>
      <p:pic>
        <p:nvPicPr>
          <p:cNvPr id="991235" name="Picture 3" descr="Figure-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5525" y="1828800"/>
            <a:ext cx="4552950" cy="36655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Figure 9.47: (a) </a:t>
            </a:r>
            <a:r>
              <a:rPr lang="en-US" sz="2800" dirty="0" err="1"/>
              <a:t>unhybridized</a:t>
            </a:r>
            <a:r>
              <a:rPr lang="en-US" sz="2800" dirty="0"/>
              <a:t> p atomic </a:t>
            </a:r>
            <a:r>
              <a:rPr lang="en-US" sz="2800" dirty="0" err="1"/>
              <a:t>orbitals</a:t>
            </a:r>
            <a:r>
              <a:rPr lang="en-US" sz="2800" dirty="0"/>
              <a:t> in benzene; (b) delocalized π electrons over entire ring of C atoms</a:t>
            </a:r>
          </a:p>
        </p:txBody>
      </p:sp>
      <p:pic>
        <p:nvPicPr>
          <p:cNvPr id="992259" name="Picture 3" descr="Figure-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0763" y="1906588"/>
            <a:ext cx="7104062" cy="26368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Figure 9.24: Effective Pairs, Their Spatial Arrangement, and Required Hybridization</a:t>
            </a:r>
          </a:p>
        </p:txBody>
      </p:sp>
      <p:pic>
        <p:nvPicPr>
          <p:cNvPr id="960515" name="Picture 3" descr="Figure-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0513" y="1371600"/>
            <a:ext cx="3482975" cy="480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cxnSp>
        <p:nvCxnSpPr>
          <p:cNvPr id="3" name="Straight Connector 2"/>
          <p:cNvCxnSpPr/>
          <p:nvPr/>
        </p:nvCxnSpPr>
        <p:spPr>
          <a:xfrm>
            <a:off x="2830513" y="4114800"/>
            <a:ext cx="3482975" cy="2057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830513" y="4114800"/>
            <a:ext cx="3482975" cy="2057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295400" y="4953000"/>
            <a:ext cx="1606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Don’t need for </a:t>
            </a:r>
          </a:p>
          <a:p>
            <a:r>
              <a:rPr lang="en-US" dirty="0"/>
              <a:t>Organic chem.</a:t>
            </a:r>
          </a:p>
        </p:txBody>
      </p:sp>
    </p:spTree>
    <p:extLst>
      <p:ext uri="{BB962C8B-B14F-4D97-AF65-F5344CB8AC3E}">
        <p14:creationId xmlns:p14="http://schemas.microsoft.com/office/powerpoint/2010/main" val="197345158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Figure 9.24: Effective Pairs, Their Spatial Arrangement, and Required Hybridization</a:t>
            </a:r>
          </a:p>
        </p:txBody>
      </p:sp>
      <p:pic>
        <p:nvPicPr>
          <p:cNvPr id="960515" name="Picture 3" descr="Figure-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0513" y="1371600"/>
            <a:ext cx="3482975" cy="480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cxnSp>
        <p:nvCxnSpPr>
          <p:cNvPr id="3" name="Straight Connector 2"/>
          <p:cNvCxnSpPr/>
          <p:nvPr/>
        </p:nvCxnSpPr>
        <p:spPr>
          <a:xfrm>
            <a:off x="2830513" y="4114800"/>
            <a:ext cx="3482975" cy="2057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830513" y="4114800"/>
            <a:ext cx="3482975" cy="2057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6313488" y="3581400"/>
            <a:ext cx="13827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447800" y="3581400"/>
            <a:ext cx="13827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03292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32" name="Rectangle 2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6425" cy="1143000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</a:pPr>
            <a:r>
              <a:rPr lang="en-US" sz="3600" dirty="0"/>
              <a:t>Figure 22.1: The </a:t>
            </a:r>
            <a:br>
              <a:rPr lang="en-US" sz="3600" dirty="0"/>
            </a:br>
            <a:r>
              <a:rPr lang="en-US" sz="3600" dirty="0"/>
              <a:t>C–H Bonds in Methane, CH</a:t>
            </a:r>
            <a:r>
              <a:rPr lang="en-US" sz="3600" baseline="-25000" dirty="0"/>
              <a:t>4</a:t>
            </a:r>
          </a:p>
        </p:txBody>
      </p:sp>
      <p:pic>
        <p:nvPicPr>
          <p:cNvPr id="580652" name="Picture 44" descr="figure_22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0163" y="1600200"/>
            <a:ext cx="4002087" cy="4267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187325"/>
            <a:ext cx="8226425" cy="1143000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</a:pPr>
            <a:r>
              <a:rPr lang="en-US" dirty="0"/>
              <a:t>Figure 22.8: Bonding in Ethane,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6</a:t>
            </a:r>
          </a:p>
        </p:txBody>
      </p:sp>
      <p:pic>
        <p:nvPicPr>
          <p:cNvPr id="1598467" name="Picture 3" descr="figure_22_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3650" y="1981200"/>
            <a:ext cx="4076700" cy="2743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NH</a:t>
            </a:r>
            <a:r>
              <a:rPr lang="en-US" baseline="-25000" dirty="0"/>
              <a:t>3  </a:t>
            </a:r>
            <a:r>
              <a:rPr lang="en-US" dirty="0"/>
              <a:t>Bonding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 Explain the bonding in NH</a:t>
            </a:r>
            <a:r>
              <a:rPr lang="en-US" baseline="-25000" dirty="0"/>
              <a:t>3</a:t>
            </a:r>
            <a:r>
              <a:rPr lang="en-US" dirty="0"/>
              <a:t>, i.e., what orbitals overlap to form the bonds in NH</a:t>
            </a:r>
            <a:r>
              <a:rPr lang="en-US" baseline="-25000" dirty="0"/>
              <a:t>3</a:t>
            </a:r>
            <a:r>
              <a:rPr lang="en-US" dirty="0"/>
              <a:t>. Are these  sigma (</a:t>
            </a:r>
            <a:r>
              <a:rPr lang="el-GR" dirty="0"/>
              <a:t>σ)</a:t>
            </a:r>
            <a:r>
              <a:rPr lang="en-US" dirty="0"/>
              <a:t> or pi (</a:t>
            </a:r>
            <a:r>
              <a:rPr lang="el-GR" dirty="0"/>
              <a:t>π</a:t>
            </a:r>
            <a:r>
              <a:rPr lang="en-US" dirty="0"/>
              <a:t>) bonds?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Figure 9.24: Effective Pairs, Their Spatial Arrangement, and Required Hybridization</a:t>
            </a:r>
          </a:p>
        </p:txBody>
      </p:sp>
      <p:pic>
        <p:nvPicPr>
          <p:cNvPr id="960515" name="Picture 3" descr="Figure-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0513" y="1371600"/>
            <a:ext cx="3482975" cy="480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cxnSp>
        <p:nvCxnSpPr>
          <p:cNvPr id="3" name="Straight Arrow Connector 2"/>
          <p:cNvCxnSpPr/>
          <p:nvPr/>
        </p:nvCxnSpPr>
        <p:spPr>
          <a:xfrm flipH="1">
            <a:off x="6400800" y="2590800"/>
            <a:ext cx="1371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371600" y="2667000"/>
            <a:ext cx="1371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187325"/>
            <a:ext cx="8226425" cy="1143000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</a:pPr>
            <a:r>
              <a:rPr lang="en-US" dirty="0"/>
              <a:t>Figure 22.7: Bonding in Ethylene,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4</a:t>
            </a:r>
          </a:p>
        </p:txBody>
      </p:sp>
      <p:pic>
        <p:nvPicPr>
          <p:cNvPr id="1597443" name="Picture 3" descr="figure_22_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5" y="1905000"/>
            <a:ext cx="4856163" cy="24336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Figure 9.24: Effective Pairs, Their Spatial Arrangement, and Required Hybridization</a:t>
            </a:r>
          </a:p>
        </p:txBody>
      </p:sp>
      <p:pic>
        <p:nvPicPr>
          <p:cNvPr id="960515" name="Picture 3" descr="Figure-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0513" y="1371600"/>
            <a:ext cx="3482975" cy="480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cxnSp>
        <p:nvCxnSpPr>
          <p:cNvPr id="3" name="Straight Connector 2"/>
          <p:cNvCxnSpPr/>
          <p:nvPr/>
        </p:nvCxnSpPr>
        <p:spPr>
          <a:xfrm>
            <a:off x="2830513" y="4114800"/>
            <a:ext cx="3482975" cy="2057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830513" y="4114800"/>
            <a:ext cx="3482975" cy="2057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1447800" y="1981200"/>
            <a:ext cx="13827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6313488" y="1905000"/>
            <a:ext cx="14589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65670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215</Words>
  <Application>Microsoft Office PowerPoint</Application>
  <PresentationFormat>On-screen Show (4:3)</PresentationFormat>
  <Paragraphs>18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Hybrid Orbital Theory </vt:lpstr>
      <vt:lpstr>Figure 9.24: Effective Pairs, Their Spatial Arrangement, and Required Hybridization</vt:lpstr>
      <vt:lpstr>Figure 9.24: Effective Pairs, Their Spatial Arrangement, and Required Hybridization</vt:lpstr>
      <vt:lpstr>Figure 22.1: The  C–H Bonds in Methane, CH4</vt:lpstr>
      <vt:lpstr>Figure 22.8: Bonding in Ethane, C2H6</vt:lpstr>
      <vt:lpstr>NH3  Bonding</vt:lpstr>
      <vt:lpstr>Figure 9.24: Effective Pairs, Their Spatial Arrangement, and Required Hybridization</vt:lpstr>
      <vt:lpstr>Figure 22.7: Bonding in Ethylene, C2H4</vt:lpstr>
      <vt:lpstr>Figure 9.24: Effective Pairs, Their Spatial Arrangement, and Required Hybridization</vt:lpstr>
      <vt:lpstr>Figure 22.10: Bonding in Acetylene, C2H2</vt:lpstr>
      <vt:lpstr>Figure 9.24: Effective Pairs, Their Spatial Arrangement, and Required Hybridization</vt:lpstr>
      <vt:lpstr>Figure 9.45: (a) skeletal structure for benzene  (b) two resonance structures for benzene molecule</vt:lpstr>
      <vt:lpstr>Figure 9.46: σ Bonding  System in Benzene Molecule</vt:lpstr>
      <vt:lpstr>Figure 9.47: (a) unhybridized p atomic orbitals in benzene; (b) delocalized π electrons over entire ring of C atoms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16</dc:title>
  <dc:creator>Tom</dc:creator>
  <cp:lastModifiedBy>Tom Hummel</cp:lastModifiedBy>
  <cp:revision>35</cp:revision>
  <dcterms:created xsi:type="dcterms:W3CDTF">2010-07-13T21:55:34Z</dcterms:created>
  <dcterms:modified xsi:type="dcterms:W3CDTF">2023-07-11T16:07:34Z</dcterms:modified>
</cp:coreProperties>
</file>