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8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7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9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3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3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5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1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7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222DE-0B3C-4275-8B27-85AFDC36A521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6422-001D-4911-BB20-A3347CB4E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</a:rPr>
              <a:t>Fall 2014 Exam II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981200"/>
            <a:ext cx="7924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1.	 e			9.   c	    </a:t>
            </a:r>
            <a:r>
              <a:rPr lang="en-US" altLang="en-US" sz="2000">
                <a:solidFill>
                  <a:srgbClr val="0000FF"/>
                </a:solidFill>
              </a:rPr>
              <a:t>16. a) </a:t>
            </a:r>
            <a:r>
              <a:rPr lang="en-US" altLang="en-US" sz="2000"/>
              <a:t>see below</a:t>
            </a:r>
            <a:endParaRPr lang="en-US" altLang="en-US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2.	 a			10.  b	         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b)</a:t>
            </a:r>
            <a:r>
              <a:rPr lang="en-US" altLang="en-US" sz="2000">
                <a:cs typeface="Arial" panose="020B0604020202020204" pitchFamily="34" charset="0"/>
              </a:rPr>
              <a:t> </a:t>
            </a:r>
            <a:r>
              <a:rPr lang="en-US" altLang="en-US" sz="1600">
                <a:cs typeface="Arial" panose="020B0604020202020204" pitchFamily="34" charset="0"/>
              </a:rPr>
              <a:t>37.5 mL of 2.00 M CaCl</a:t>
            </a:r>
            <a:r>
              <a:rPr lang="en-US" altLang="en-US" sz="1600" baseline="-25000">
                <a:cs typeface="Arial" panose="020B0604020202020204" pitchFamily="34" charset="0"/>
              </a:rPr>
              <a:t>2</a:t>
            </a:r>
            <a:r>
              <a:rPr lang="en-US" altLang="en-US" sz="1600">
                <a:cs typeface="Arial" panose="020B0604020202020204" pitchFamily="34" charset="0"/>
              </a:rPr>
              <a:t> needed</a:t>
            </a:r>
            <a:endParaRPr lang="en-US" altLang="en-US" sz="1600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3.	 e			11.  b	      </a:t>
            </a:r>
            <a:r>
              <a:rPr lang="en-US" altLang="en-US" sz="1600"/>
              <a:t>Measure out 37.5 </a:t>
            </a:r>
            <a:r>
              <a:rPr lang="en-US" altLang="en-US" sz="1600">
                <a:cs typeface="Arial" panose="020B0604020202020204" pitchFamily="34" charset="0"/>
              </a:rPr>
              <a:t>mL of 2.00 M CaCl</a:t>
            </a:r>
            <a:r>
              <a:rPr lang="en-US" altLang="en-US" sz="1600" baseline="-25000">
                <a:cs typeface="Arial" panose="020B0604020202020204" pitchFamily="34" charset="0"/>
              </a:rPr>
              <a:t>2</a:t>
            </a:r>
            <a:r>
              <a:rPr lang="en-US" altLang="en-US" sz="1600">
                <a:cs typeface="Arial" panose="020B0604020202020204" pitchFamily="34" charset="0"/>
              </a:rPr>
              <a:t>.</a:t>
            </a:r>
            <a:endParaRPr lang="en-US" altLang="en-US" sz="1600" i="1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4.	 d			12.  a	      </a:t>
            </a:r>
            <a:r>
              <a:rPr lang="en-US" altLang="en-US" sz="1600"/>
              <a:t>Pour it into a flask, add water until the</a:t>
            </a: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5.	 a			13.  d  	      </a:t>
            </a:r>
            <a:r>
              <a:rPr lang="en-US" altLang="en-US" sz="1600"/>
              <a:t>total volume of solution is 300.0 mL.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6.	 e			14.  d	         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c) </a:t>
            </a:r>
            <a:r>
              <a:rPr lang="en-US" altLang="en-US" sz="2000">
                <a:cs typeface="Arial" panose="020B0604020202020204" pitchFamily="34" charset="0"/>
              </a:rPr>
              <a:t>draw appropriate ions</a:t>
            </a:r>
            <a:endParaRPr lang="en-US" altLang="en-US" sz="1600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7.	 e			15.  c	</a:t>
            </a: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8.	 b 	 	 		     </a:t>
            </a:r>
            <a:r>
              <a:rPr lang="en-US" altLang="en-US" sz="1600">
                <a:cs typeface="Arial" panose="020B0604020202020204" pitchFamily="34" charset="0"/>
              </a:rPr>
              <a:t> </a:t>
            </a:r>
            <a:r>
              <a:rPr lang="en-US" altLang="en-US" sz="2000">
                <a:cs typeface="Arial" panose="020B0604020202020204" pitchFamily="34" charset="0"/>
              </a:rPr>
              <a:t>			</a:t>
            </a: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8000"/>
                </a:solidFill>
              </a:rPr>
              <a:t>17. a) </a:t>
            </a:r>
            <a:r>
              <a:rPr lang="en-US" altLang="en-US" sz="1600"/>
              <a:t>CaC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s</a:t>
            </a:r>
            <a:r>
              <a:rPr lang="en-US" altLang="en-US" sz="1600"/>
              <a:t>) + 2H</a:t>
            </a:r>
            <a:r>
              <a:rPr lang="en-US" altLang="en-US" sz="1600" baseline="-25000"/>
              <a:t>2</a:t>
            </a:r>
            <a:r>
              <a:rPr lang="en-US" altLang="en-US" sz="1600"/>
              <a:t>O(</a:t>
            </a:r>
            <a:r>
              <a:rPr lang="en-US" altLang="en-US" sz="1600" i="1"/>
              <a:t>l</a:t>
            </a:r>
            <a:r>
              <a:rPr lang="en-US" altLang="en-US" sz="1600"/>
              <a:t>) </a:t>
            </a:r>
            <a:r>
              <a:rPr lang="en-US" altLang="en-US" sz="1600">
                <a:sym typeface="Wingdings" panose="05000000000000000000" pitchFamily="2" charset="2"/>
              </a:rPr>
              <a:t></a:t>
            </a:r>
            <a:r>
              <a:rPr lang="en-US" altLang="en-US" sz="1600"/>
              <a:t> C</a:t>
            </a:r>
            <a:r>
              <a:rPr lang="en-US" altLang="en-US" sz="1600" baseline="-25000"/>
              <a:t>2</a:t>
            </a:r>
            <a:r>
              <a:rPr lang="en-US" altLang="en-US" sz="1600"/>
              <a:t>H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g</a:t>
            </a:r>
            <a:r>
              <a:rPr lang="en-US" altLang="en-US" sz="1600"/>
              <a:t>) + Ca(OH)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aq</a:t>
            </a:r>
            <a:r>
              <a:rPr lang="en-US" altLang="en-US" sz="1600"/>
              <a:t>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/>
              <a:t>         2C</a:t>
            </a:r>
            <a:r>
              <a:rPr lang="en-US" altLang="en-US" sz="1600" baseline="-25000"/>
              <a:t>2</a:t>
            </a:r>
            <a:r>
              <a:rPr lang="en-US" altLang="en-US" sz="1600"/>
              <a:t>H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g</a:t>
            </a:r>
            <a:r>
              <a:rPr lang="en-US" altLang="en-US" sz="1600"/>
              <a:t>) + 5O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g</a:t>
            </a:r>
            <a:r>
              <a:rPr lang="en-US" altLang="en-US" sz="1600"/>
              <a:t>) </a:t>
            </a:r>
            <a:r>
              <a:rPr lang="en-US" altLang="en-US" sz="1600">
                <a:sym typeface="Wingdings" panose="05000000000000000000" pitchFamily="2" charset="2"/>
              </a:rPr>
              <a:t></a:t>
            </a:r>
            <a:r>
              <a:rPr lang="en-US" altLang="en-US" sz="1600"/>
              <a:t> 4CO</a:t>
            </a:r>
            <a:r>
              <a:rPr lang="en-US" altLang="en-US" sz="1600" baseline="-25000"/>
              <a:t>2</a:t>
            </a:r>
            <a:r>
              <a:rPr lang="en-US" altLang="en-US" sz="1600"/>
              <a:t>(</a:t>
            </a:r>
            <a:r>
              <a:rPr lang="en-US" altLang="en-US" sz="1600" i="1"/>
              <a:t>g</a:t>
            </a:r>
            <a:r>
              <a:rPr lang="en-US" altLang="en-US" sz="1600"/>
              <a:t>) + 2H</a:t>
            </a:r>
            <a:r>
              <a:rPr lang="en-US" altLang="en-US" sz="1600" baseline="-25000"/>
              <a:t>2</a:t>
            </a:r>
            <a:r>
              <a:rPr lang="en-US" altLang="en-US" sz="1600"/>
              <a:t>O(</a:t>
            </a:r>
            <a:r>
              <a:rPr lang="en-US" altLang="en-US" sz="1600" i="1"/>
              <a:t>g</a:t>
            </a:r>
            <a:r>
              <a:rPr lang="en-US" altLang="en-US" sz="1600"/>
              <a:t>)  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8000"/>
                </a:solidFill>
              </a:rPr>
              <a:t>b)</a:t>
            </a:r>
            <a:r>
              <a:rPr lang="en-US" altLang="en-US" sz="1600"/>
              <a:t> H</a:t>
            </a:r>
            <a:r>
              <a:rPr lang="en-US" altLang="en-US" sz="1600" baseline="-25000"/>
              <a:t>2</a:t>
            </a:r>
            <a:r>
              <a:rPr lang="en-US" altLang="en-US" sz="1600"/>
              <a:t>O (LR)		           </a:t>
            </a:r>
            <a:r>
              <a:rPr lang="en-US" altLang="en-US" sz="1600">
                <a:solidFill>
                  <a:srgbClr val="0000FF"/>
                </a:solidFill>
              </a:rPr>
              <a:t>16. 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8000"/>
                </a:solidFill>
              </a:rPr>
              <a:t>c)</a:t>
            </a:r>
            <a:r>
              <a:rPr lang="en-US" altLang="en-US" sz="1600"/>
              <a:t> 67.9 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8000"/>
                </a:solidFill>
              </a:rPr>
              <a:t>d)</a:t>
            </a:r>
            <a:r>
              <a:rPr lang="en-US" altLang="en-US" sz="1600"/>
              <a:t> 150.0 g (before = after)			</a:t>
            </a:r>
            <a:r>
              <a:rPr lang="en-US" altLang="en-US" sz="2400"/>
              <a:t>			</a:t>
            </a:r>
          </a:p>
        </p:txBody>
      </p:sp>
      <p:pic>
        <p:nvPicPr>
          <p:cNvPr id="17411" name="Picture 1" descr="Screen Shot 2015-10-23 at 1.51.05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150" y="5219700"/>
            <a:ext cx="40830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6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Wingdings</vt:lpstr>
      <vt:lpstr>Office Theme</vt:lpstr>
      <vt:lpstr>Fall 2014 Exam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emccarr2</dc:creator>
  <cp:lastModifiedBy>emccarr2</cp:lastModifiedBy>
  <cp:revision>2</cp:revision>
  <dcterms:created xsi:type="dcterms:W3CDTF">2017-10-29T02:17:51Z</dcterms:created>
  <dcterms:modified xsi:type="dcterms:W3CDTF">2017-10-29T02:18:18Z</dcterms:modified>
</cp:coreProperties>
</file>