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2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3BA7-DE00-44AC-B5A3-8B62DDB0803E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93A0-F41C-47B7-924D-F512641AD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06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3BA7-DE00-44AC-B5A3-8B62DDB0803E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93A0-F41C-47B7-924D-F512641AD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836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3BA7-DE00-44AC-B5A3-8B62DDB0803E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93A0-F41C-47B7-924D-F512641AD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482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3BA7-DE00-44AC-B5A3-8B62DDB0803E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93A0-F41C-47B7-924D-F512641AD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38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3BA7-DE00-44AC-B5A3-8B62DDB0803E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93A0-F41C-47B7-924D-F512641AD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54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3BA7-DE00-44AC-B5A3-8B62DDB0803E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93A0-F41C-47B7-924D-F512641AD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24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3BA7-DE00-44AC-B5A3-8B62DDB0803E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93A0-F41C-47B7-924D-F512641AD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555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3BA7-DE00-44AC-B5A3-8B62DDB0803E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93A0-F41C-47B7-924D-F512641AD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850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3BA7-DE00-44AC-B5A3-8B62DDB0803E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93A0-F41C-47B7-924D-F512641AD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793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3BA7-DE00-44AC-B5A3-8B62DDB0803E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93A0-F41C-47B7-924D-F512641AD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443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3BA7-DE00-44AC-B5A3-8B62DDB0803E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93A0-F41C-47B7-924D-F512641AD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553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F3BA7-DE00-44AC-B5A3-8B62DDB0803E}" type="datetimeFigureOut">
              <a:rPr lang="en-US" smtClean="0"/>
              <a:t>10/28/2017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A93A0-F41C-47B7-924D-F512641AD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272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000" dirty="0">
                <a:ea typeface="ＭＳ Ｐゴシック" charset="0"/>
              </a:rPr>
              <a:t>Fall 2015 Exam II</a:t>
            </a:r>
          </a:p>
        </p:txBody>
      </p:sp>
      <p:pic>
        <p:nvPicPr>
          <p:cNvPr id="18434" name="Picture 1" descr="Screen Shot 2016-10-21 at 9.00.16 A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1" y="3352800"/>
            <a:ext cx="300672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981200"/>
            <a:ext cx="7924800" cy="4648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/>
              <a:t>1.	 a			9.   d		</a:t>
            </a:r>
            <a:r>
              <a:rPr lang="en-US" altLang="en-US" sz="2000">
                <a:solidFill>
                  <a:srgbClr val="0000FF"/>
                </a:solidFill>
              </a:rPr>
              <a:t>16.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rgbClr val="0000FF"/>
                </a:solidFill>
              </a:rPr>
              <a:t>a)</a:t>
            </a:r>
            <a:r>
              <a:rPr lang="en-US" altLang="en-US" sz="2000"/>
              <a:t>  8 molecules NO</a:t>
            </a:r>
            <a:endParaRPr lang="en-US" altLang="en-US" sz="2000" baseline="-25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cs typeface="Arial" panose="020B0604020202020204" pitchFamily="34" charset="0"/>
              </a:rPr>
              <a:t>2.	 e			10.  b	                     12 molecules H</a:t>
            </a:r>
            <a:r>
              <a:rPr lang="en-US" altLang="en-US" sz="2000" baseline="-25000">
                <a:cs typeface="Arial" panose="020B0604020202020204" pitchFamily="34" charset="0"/>
              </a:rPr>
              <a:t>2</a:t>
            </a:r>
            <a:r>
              <a:rPr lang="en-US" altLang="en-US" sz="2000">
                <a:cs typeface="Arial" panose="020B0604020202020204" pitchFamily="34" charset="0"/>
              </a:rPr>
              <a:t>O</a:t>
            </a:r>
            <a:endParaRPr lang="en-US" altLang="en-US" sz="2000" baseline="-2500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cs typeface="Arial" panose="020B0604020202020204" pitchFamily="34" charset="0"/>
              </a:rPr>
              <a:t>3.	 c			11.  d	                2 molecules NH</a:t>
            </a:r>
            <a:r>
              <a:rPr lang="en-US" altLang="en-US" sz="2000" baseline="-25000">
                <a:cs typeface="Arial" panose="020B0604020202020204" pitchFamily="34" charset="0"/>
              </a:rPr>
              <a:t>3</a:t>
            </a:r>
            <a:r>
              <a:rPr lang="en-US" altLang="en-US" sz="2000">
                <a:cs typeface="Arial" panose="020B0604020202020204" pitchFamily="34" charset="0"/>
              </a:rPr>
              <a:t> leftover</a:t>
            </a:r>
            <a:endParaRPr lang="en-US" altLang="en-US" sz="2000" i="1" baseline="-2500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cs typeface="Arial" panose="020B0604020202020204" pitchFamily="34" charset="0"/>
              </a:rPr>
              <a:t>4.	 b			12.  e	     	     TOTAL = 22 molecules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cs typeface="Arial" panose="020B0604020202020204" pitchFamily="34" charset="0"/>
              </a:rPr>
              <a:t>5.	 a			13.  d  	                 </a:t>
            </a:r>
            <a:r>
              <a:rPr lang="en-US" altLang="en-US" sz="2000">
                <a:solidFill>
                  <a:srgbClr val="0000FF"/>
                </a:solidFill>
                <a:cs typeface="Arial" panose="020B0604020202020204" pitchFamily="34" charset="0"/>
              </a:rPr>
              <a:t>b)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cs typeface="Arial" panose="020B0604020202020204" pitchFamily="34" charset="0"/>
              </a:rPr>
              <a:t>6.	 e			14.  c  	</a:t>
            </a:r>
            <a:endParaRPr lang="en-US" altLang="en-US" sz="2000" baseline="-2500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cs typeface="Arial" panose="020B0604020202020204" pitchFamily="34" charset="0"/>
              </a:rPr>
              <a:t>7.	 b			15.  c 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cs typeface="Arial" panose="020B0604020202020204" pitchFamily="34" charset="0"/>
              </a:rPr>
              <a:t>8.	 a </a:t>
            </a:r>
            <a:r>
              <a:rPr lang="en-US" altLang="en-US">
                <a:cs typeface="Arial" panose="020B0604020202020204" pitchFamily="34" charset="0"/>
              </a:rPr>
              <a:t>	 	 				</a:t>
            </a:r>
            <a:endParaRPr lang="en-US" altLang="en-US" sz="24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8000"/>
                </a:solidFill>
              </a:rPr>
              <a:t>17. a</a:t>
            </a:r>
            <a:r>
              <a:rPr lang="en-US" altLang="en-US" sz="1400">
                <a:solidFill>
                  <a:srgbClr val="008000"/>
                </a:solidFill>
              </a:rPr>
              <a:t>) </a:t>
            </a:r>
            <a:r>
              <a:rPr lang="en-US" altLang="en-US" sz="1400" b="1">
                <a:latin typeface="Arial" panose="020B0604020202020204" pitchFamily="34" charset="0"/>
              </a:rPr>
              <a:t>10N</a:t>
            </a:r>
            <a:r>
              <a:rPr lang="en-US" altLang="en-US" sz="1400" b="1" baseline="-25000">
                <a:latin typeface="Arial" panose="020B0604020202020204" pitchFamily="34" charset="0"/>
              </a:rPr>
              <a:t>2</a:t>
            </a:r>
            <a:r>
              <a:rPr lang="en-US" altLang="en-US" sz="1400" b="1">
                <a:latin typeface="Arial" panose="020B0604020202020204" pitchFamily="34" charset="0"/>
              </a:rPr>
              <a:t>O(g) + C</a:t>
            </a:r>
            <a:r>
              <a:rPr lang="en-US" altLang="en-US" sz="1400" b="1" baseline="-25000">
                <a:latin typeface="Arial" panose="020B0604020202020204" pitchFamily="34" charset="0"/>
              </a:rPr>
              <a:t>3</a:t>
            </a:r>
            <a:r>
              <a:rPr lang="en-US" altLang="en-US" sz="1400" b="1">
                <a:latin typeface="Arial" panose="020B0604020202020204" pitchFamily="34" charset="0"/>
              </a:rPr>
              <a:t>H</a:t>
            </a:r>
            <a:r>
              <a:rPr lang="en-US" altLang="en-US" sz="1400" b="1" baseline="-25000">
                <a:latin typeface="Arial" panose="020B0604020202020204" pitchFamily="34" charset="0"/>
              </a:rPr>
              <a:t>8</a:t>
            </a:r>
            <a:r>
              <a:rPr lang="en-US" altLang="en-US" sz="1400" b="1">
                <a:latin typeface="Arial" panose="020B0604020202020204" pitchFamily="34" charset="0"/>
              </a:rPr>
              <a:t>(g) </a:t>
            </a:r>
            <a:r>
              <a:rPr lang="en-US" altLang="en-US" sz="1400" b="1">
                <a:latin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altLang="en-US" sz="1400" b="1">
                <a:latin typeface="Arial" panose="020B0604020202020204" pitchFamily="34" charset="0"/>
                <a:sym typeface="Symbol" panose="05050102010706020507" pitchFamily="18" charset="2"/>
              </a:rPr>
              <a:t>10N</a:t>
            </a:r>
            <a:r>
              <a:rPr lang="en-US" altLang="en-US" sz="1400" b="1" baseline="-25000"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1400" b="1">
                <a:latin typeface="Arial" panose="020B0604020202020204" pitchFamily="34" charset="0"/>
                <a:sym typeface="Symbol" panose="05050102010706020507" pitchFamily="18" charset="2"/>
              </a:rPr>
              <a:t>(g) + 3CO</a:t>
            </a:r>
            <a:r>
              <a:rPr lang="en-US" altLang="en-US" sz="1400" b="1" baseline="-25000"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1400" b="1">
                <a:latin typeface="Arial" panose="020B0604020202020204" pitchFamily="34" charset="0"/>
                <a:sym typeface="Symbol" panose="05050102010706020507" pitchFamily="18" charset="2"/>
              </a:rPr>
              <a:t>(g) + 4H</a:t>
            </a:r>
            <a:r>
              <a:rPr lang="en-US" altLang="en-US" sz="1400" b="1" baseline="-25000"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1400" b="1">
                <a:latin typeface="Arial" panose="020B0604020202020204" pitchFamily="34" charset="0"/>
                <a:sym typeface="Symbol" panose="05050102010706020507" pitchFamily="18" charset="2"/>
              </a:rPr>
              <a:t>O(g)</a:t>
            </a:r>
            <a:r>
              <a:rPr lang="en-US" altLang="en-US" sz="2000"/>
              <a:t>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8000"/>
                </a:solidFill>
              </a:rPr>
              <a:t>     b) </a:t>
            </a:r>
            <a:r>
              <a:rPr lang="en-US" altLang="en-US" sz="2000">
                <a:solidFill>
                  <a:srgbClr val="000000"/>
                </a:solidFill>
              </a:rPr>
              <a:t>0.21 atm CO</a:t>
            </a:r>
            <a:r>
              <a:rPr lang="en-US" altLang="en-US" sz="2000" baseline="-25000">
                <a:solidFill>
                  <a:srgbClr val="000000"/>
                </a:solidFill>
              </a:rPr>
              <a:t>2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>
                <a:solidFill>
                  <a:srgbClr val="0000FF"/>
                </a:solidFill>
              </a:rPr>
              <a:t>	 </a:t>
            </a:r>
            <a:r>
              <a:rPr lang="en-US" altLang="en-US" sz="2000">
                <a:solidFill>
                  <a:srgbClr val="008000"/>
                </a:solidFill>
              </a:rPr>
              <a:t>c) </a:t>
            </a:r>
            <a:r>
              <a:rPr lang="en-US" altLang="en-US" sz="2000"/>
              <a:t>0 atm N</a:t>
            </a:r>
            <a:r>
              <a:rPr lang="en-US" altLang="en-US" sz="2000" baseline="-25000"/>
              <a:t>2</a:t>
            </a:r>
            <a:r>
              <a:rPr lang="en-US" altLang="en-US" sz="2000"/>
              <a:t>O (LR = all used up)</a:t>
            </a:r>
            <a:r>
              <a:rPr lang="en-US" altLang="en-US" sz="2000">
                <a:solidFill>
                  <a:srgbClr val="0000FF"/>
                </a:solidFill>
              </a:rPr>
              <a:t>	     </a:t>
            </a:r>
            <a:r>
              <a:rPr lang="en-US" altLang="en-US" sz="2000">
                <a:solidFill>
                  <a:srgbClr val="0000FF"/>
                </a:solidFill>
                <a:cs typeface="Arial" panose="020B0604020202020204" pitchFamily="34" charset="0"/>
              </a:rPr>
              <a:t>c)</a:t>
            </a:r>
            <a:r>
              <a:rPr lang="en-US" altLang="en-US" sz="2000">
                <a:cs typeface="Arial" panose="020B0604020202020204" pitchFamily="34" charset="0"/>
              </a:rPr>
              <a:t> 3.987 x 10</a:t>
            </a:r>
            <a:r>
              <a:rPr lang="en-US" altLang="en-US" sz="2000" baseline="30000">
                <a:cs typeface="Arial" panose="020B0604020202020204" pitchFamily="34" charset="0"/>
              </a:rPr>
              <a:t>-22 </a:t>
            </a:r>
            <a:r>
              <a:rPr lang="en-US" altLang="en-US" sz="2000">
                <a:cs typeface="Arial" panose="020B0604020202020204" pitchFamily="34" charset="0"/>
              </a:rPr>
              <a:t>g NO</a:t>
            </a:r>
            <a:r>
              <a:rPr lang="en-US" altLang="en-US" sz="2000"/>
              <a:t>				      </a:t>
            </a:r>
            <a:r>
              <a:rPr lang="en-US" altLang="en-US" sz="2400"/>
              <a:t>						</a:t>
            </a:r>
          </a:p>
        </p:txBody>
      </p:sp>
    </p:spTree>
    <p:extLst>
      <p:ext uri="{BB962C8B-B14F-4D97-AF65-F5344CB8AC3E}">
        <p14:creationId xmlns:p14="http://schemas.microsoft.com/office/powerpoint/2010/main" val="83914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MS PGothic</vt:lpstr>
      <vt:lpstr>Arial</vt:lpstr>
      <vt:lpstr>Calibri</vt:lpstr>
      <vt:lpstr>Calibri Light</vt:lpstr>
      <vt:lpstr>Symbol</vt:lpstr>
      <vt:lpstr>Wingdings</vt:lpstr>
      <vt:lpstr>Office Theme</vt:lpstr>
      <vt:lpstr>Fall 2015 Exam II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2015 Exam II</dc:title>
  <dc:creator>emccarr2</dc:creator>
  <cp:lastModifiedBy>emccarr2</cp:lastModifiedBy>
  <cp:revision>1</cp:revision>
  <dcterms:created xsi:type="dcterms:W3CDTF">2017-10-29T02:18:45Z</dcterms:created>
  <dcterms:modified xsi:type="dcterms:W3CDTF">2017-10-29T02:18:54Z</dcterms:modified>
</cp:coreProperties>
</file>