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48" d="100"/>
          <a:sy n="48" d="100"/>
        </p:scale>
        <p:origin x="7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9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7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8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5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2F18-DA71-434E-9DFE-1066A08C2D3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</a:rPr>
              <a:t>Fall 2016 Exam 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720" y="1690688"/>
            <a:ext cx="1163828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1.	 d			9.   c		</a:t>
            </a:r>
            <a:r>
              <a:rPr lang="en-US" altLang="en-US" sz="2000" dirty="0">
                <a:solidFill>
                  <a:srgbClr val="0000FF"/>
                </a:solidFill>
              </a:rPr>
              <a:t>16.</a:t>
            </a:r>
            <a:r>
              <a:rPr lang="en-US" altLang="en-US" sz="2000" dirty="0"/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a)</a:t>
            </a:r>
            <a:r>
              <a:rPr lang="en-US" altLang="en-US" sz="2000" dirty="0"/>
              <a:t>  True (not in standard form but still balanced)</a:t>
            </a:r>
            <a:endParaRPr lang="en-US" alt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sz="2000" dirty="0">
                <a:cs typeface="Arial" panose="020B0604020202020204" pitchFamily="34" charset="0"/>
              </a:rPr>
              <a:t>c			10.  a	                      </a:t>
            </a:r>
            <a:r>
              <a:rPr lang="en-US" altLang="en-US" sz="2000" dirty="0">
                <a:solidFill>
                  <a:schemeClr val="accent5"/>
                </a:solidFill>
                <a:cs typeface="Arial" panose="020B0604020202020204" pitchFamily="34" charset="0"/>
              </a:rPr>
              <a:t>b)</a:t>
            </a:r>
            <a:r>
              <a:rPr lang="en-US" altLang="en-US" sz="2000" dirty="0">
                <a:cs typeface="Arial" panose="020B0604020202020204" pitchFamily="34" charset="0"/>
              </a:rPr>
              <a:t> False (five different solids: PbCl</a:t>
            </a:r>
            <a:r>
              <a:rPr lang="en-US" altLang="en-US" sz="2000" baseline="-25000" dirty="0">
                <a:cs typeface="Arial" panose="020B0604020202020204" pitchFamily="34" charset="0"/>
              </a:rPr>
              <a:t>2</a:t>
            </a:r>
          </a:p>
          <a:p>
            <a:pPr marL="457200" indent="-457200">
              <a:buFont typeface="Wingdings" panose="05000000000000000000" pitchFamily="2" charset="2"/>
              <a:buAutoNum type="arabicPeriod" startAt="2"/>
            </a:pPr>
            <a:r>
              <a:rPr lang="en-US" altLang="en-US" sz="2000" dirty="0">
                <a:cs typeface="Arial" panose="020B0604020202020204" pitchFamily="34" charset="0"/>
              </a:rPr>
              <a:t>c			11.  e	                          PbSO</a:t>
            </a:r>
            <a:r>
              <a:rPr lang="en-US" altLang="en-US" sz="2000" baseline="-25000" dirty="0">
                <a:cs typeface="Arial" panose="020B0604020202020204" pitchFamily="34" charset="0"/>
              </a:rPr>
              <a:t>4</a:t>
            </a:r>
            <a:r>
              <a:rPr lang="en-US" altLang="en-US" sz="2000" dirty="0">
                <a:cs typeface="Arial" panose="020B0604020202020204" pitchFamily="34" charset="0"/>
              </a:rPr>
              <a:t>, Pb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3</a:t>
            </a:r>
            <a:r>
              <a:rPr lang="en-US" altLang="en-US" sz="2000" dirty="0">
                <a:cs typeface="Arial" panose="020B0604020202020204" pitchFamily="34" charset="0"/>
              </a:rPr>
              <a:t>(PO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4</a:t>
            </a:r>
            <a:r>
              <a:rPr lang="en-US" altLang="en-US" sz="2000" dirty="0">
                <a:cs typeface="Arial" panose="020B0604020202020204" pitchFamily="34" charset="0"/>
              </a:rPr>
              <a:t>)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2</a:t>
            </a:r>
            <a:r>
              <a:rPr lang="en-US" altLang="en-US" sz="2000" dirty="0">
                <a:cs typeface="Arial" panose="020B0604020202020204" pitchFamily="34" charset="0"/>
              </a:rPr>
              <a:t>, </a:t>
            </a:r>
            <a:r>
              <a:rPr lang="en-US" altLang="en-US" sz="2000" dirty="0" err="1">
                <a:cs typeface="Arial" panose="020B0604020202020204" pitchFamily="34" charset="0"/>
              </a:rPr>
              <a:t>AgCl</a:t>
            </a:r>
            <a:r>
              <a:rPr lang="en-US" altLang="en-US" sz="2000" dirty="0">
                <a:cs typeface="Arial" panose="020B0604020202020204" pitchFamily="34" charset="0"/>
              </a:rPr>
              <a:t>, Ag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3</a:t>
            </a:r>
            <a:r>
              <a:rPr lang="en-US" altLang="en-US" sz="2000" dirty="0">
                <a:cs typeface="Arial" panose="020B0604020202020204" pitchFamily="34" charset="0"/>
              </a:rPr>
              <a:t>PO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4</a:t>
            </a:r>
            <a:r>
              <a:rPr lang="en-US" altLang="en-US" sz="2000" dirty="0">
                <a:cs typeface="Arial" panose="020B0604020202020204" pitchFamily="34" charset="0"/>
              </a:rPr>
              <a:t>)</a:t>
            </a:r>
            <a:endParaRPr lang="en-US" altLang="en-US" sz="2000" i="1" baseline="-25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4.	 d			12.  a	     	      </a:t>
            </a:r>
            <a:r>
              <a:rPr lang="en-US" altLang="en-US" sz="2000" dirty="0">
                <a:solidFill>
                  <a:schemeClr val="accent5"/>
                </a:solidFill>
                <a:cs typeface="Arial" panose="020B0604020202020204" pitchFamily="34" charset="0"/>
              </a:rPr>
              <a:t>c)</a:t>
            </a:r>
            <a:r>
              <a:rPr lang="en-US" altLang="en-US" sz="2000" dirty="0">
                <a:cs typeface="Arial" panose="020B0604020202020204" pitchFamily="34" charset="0"/>
              </a:rPr>
              <a:t> False (need to consider </a:t>
            </a:r>
            <a:r>
              <a:rPr lang="en-US" altLang="en-US" sz="2000" dirty="0" err="1">
                <a:cs typeface="Arial" panose="020B0604020202020204" pitchFamily="34" charset="0"/>
              </a:rPr>
              <a:t>mol</a:t>
            </a:r>
            <a:r>
              <a:rPr lang="en-US" altLang="en-US" sz="2000" dirty="0">
                <a:cs typeface="Arial" panose="020B0604020202020204" pitchFamily="34" charset="0"/>
              </a:rPr>
              <a:t> ratio &amp; starting amounts)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5.	 d			13.  c  	                 </a:t>
            </a:r>
            <a:r>
              <a:rPr lang="en-US" alt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     d) </a:t>
            </a:r>
            <a:r>
              <a:rPr lang="en-US" altLang="en-US" sz="2000" dirty="0">
                <a:cs typeface="Arial" panose="020B0604020202020204" pitchFamily="34" charset="0"/>
              </a:rPr>
              <a:t>False (concentration increases)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6.	 b			14.  a  	</a:t>
            </a:r>
            <a:endParaRPr lang="en-US" altLang="en-US" sz="2000" baseline="-25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7.	 b			15.  e 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8.	 e </a:t>
            </a:r>
            <a:r>
              <a:rPr lang="en-US" altLang="en-US" dirty="0">
                <a:cs typeface="Arial" panose="020B0604020202020204" pitchFamily="34" charset="0"/>
              </a:rPr>
              <a:t>	 	 				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8000"/>
                </a:solidFill>
              </a:rPr>
              <a:t>17. a</a:t>
            </a:r>
            <a:r>
              <a:rPr lang="en-US" altLang="en-US" sz="1400" dirty="0">
                <a:solidFill>
                  <a:srgbClr val="008000"/>
                </a:solidFill>
              </a:rPr>
              <a:t>) </a:t>
            </a:r>
            <a:r>
              <a:rPr lang="en-US" altLang="en-US" sz="2000" dirty="0"/>
              <a:t>1.74 </a:t>
            </a:r>
            <a:r>
              <a:rPr lang="en-US" altLang="en-US" sz="2000" dirty="0" err="1"/>
              <a:t>atm</a:t>
            </a:r>
            <a:r>
              <a:rPr lang="en-US" altLang="en-US" sz="2000" dirty="0"/>
              <a:t>	</a:t>
            </a:r>
          </a:p>
          <a:p>
            <a:pPr>
              <a:buNone/>
            </a:pPr>
            <a:r>
              <a:rPr lang="en-US" altLang="en-US" sz="2000" dirty="0">
                <a:solidFill>
                  <a:srgbClr val="008000"/>
                </a:solidFill>
              </a:rPr>
              <a:t>     b)  </a:t>
            </a:r>
            <a:r>
              <a:rPr lang="en-US" altLang="en-US" sz="2000" dirty="0" err="1">
                <a:solidFill>
                  <a:srgbClr val="008000"/>
                </a:solidFill>
              </a:rPr>
              <a:t>i</a:t>
            </a:r>
            <a:r>
              <a:rPr lang="en-US" altLang="en-US" sz="2000" dirty="0">
                <a:solidFill>
                  <a:srgbClr val="008000"/>
                </a:solidFill>
              </a:rPr>
              <a:t>. </a:t>
            </a:r>
            <a:r>
              <a:rPr lang="en-US" altLang="en-US" sz="2000" dirty="0">
                <a:solidFill>
                  <a:srgbClr val="000000"/>
                </a:solidFill>
              </a:rPr>
              <a:t>4NH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3 </a:t>
            </a:r>
            <a:r>
              <a:rPr lang="en-US" altLang="en-US" sz="2000" dirty="0">
                <a:solidFill>
                  <a:srgbClr val="000000"/>
                </a:solidFill>
              </a:rPr>
              <a:t>+ 3O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2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sym typeface="Wingdings" panose="05000000000000000000" pitchFamily="2" charset="2"/>
              </a:rPr>
              <a:t> 2N</a:t>
            </a:r>
            <a:r>
              <a:rPr lang="en-US" altLang="en-US" sz="2000" baseline="-25000" dirty="0">
                <a:solidFill>
                  <a:srgbClr val="000000"/>
                </a:solidFill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sym typeface="Wingdings" panose="05000000000000000000" pitchFamily="2" charset="2"/>
              </a:rPr>
              <a:t> + 6H</a:t>
            </a:r>
            <a:r>
              <a:rPr lang="en-US" altLang="en-US" sz="2000" baseline="-25000" dirty="0">
                <a:solidFill>
                  <a:srgbClr val="000000"/>
                </a:solidFill>
                <a:sym typeface="Wingdings" panose="05000000000000000000" pitchFamily="2" charset="2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sym typeface="Wingdings" panose="05000000000000000000" pitchFamily="2" charset="2"/>
              </a:rPr>
              <a:t>O</a:t>
            </a:r>
            <a:endParaRPr lang="en-US" altLang="en-US" sz="2000" baseline="-25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FF"/>
                </a:solidFill>
              </a:rPr>
              <a:t>	 </a:t>
            </a:r>
            <a:r>
              <a:rPr lang="en-US" altLang="en-US" sz="2000" dirty="0">
                <a:solidFill>
                  <a:srgbClr val="008000"/>
                </a:solidFill>
              </a:rPr>
              <a:t>      ii. </a:t>
            </a:r>
            <a:r>
              <a:rPr lang="en-US" altLang="en-US" sz="2000" dirty="0"/>
              <a:t>5.91 L				      </a:t>
            </a:r>
            <a:r>
              <a:rPr lang="en-US" altLang="en-US" sz="24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928275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Fall 2016 Exam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2016 Exam II</dc:title>
  <dc:creator>emccarr2</dc:creator>
  <cp:lastModifiedBy>Leveritt, John M III</cp:lastModifiedBy>
  <cp:revision>1</cp:revision>
  <dcterms:created xsi:type="dcterms:W3CDTF">2017-10-29T02:19:21Z</dcterms:created>
  <dcterms:modified xsi:type="dcterms:W3CDTF">2019-10-23T16:37:41Z</dcterms:modified>
</cp:coreProperties>
</file>