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9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7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8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</a:rPr>
              <a:t>Fall 2018 Exam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720" y="1690688"/>
            <a:ext cx="11894954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en-US" sz="2000" dirty="0"/>
              <a:t>1.	    e			9.   e		16. a)   0.48 liters carbon dioxide formed</a:t>
            </a:r>
            <a:endParaRPr lang="en-US" alt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>
                <a:cs typeface="Arial" panose="020B0604020202020204" pitchFamily="34" charset="0"/>
              </a:rPr>
              <a:t>a			10.  c		       b)   1.42 grams Na</a:t>
            </a:r>
            <a:r>
              <a:rPr lang="en-US" altLang="en-US" sz="2000" baseline="-25000" dirty="0">
                <a:cs typeface="Arial" panose="020B0604020202020204" pitchFamily="34" charset="0"/>
              </a:rPr>
              <a:t>2</a:t>
            </a:r>
            <a:r>
              <a:rPr lang="en-US" altLang="en-US" sz="2000" dirty="0">
                <a:cs typeface="Arial" panose="020B0604020202020204" pitchFamily="34" charset="0"/>
              </a:rPr>
              <a:t>SO</a:t>
            </a:r>
            <a:r>
              <a:rPr lang="en-US" altLang="en-US" sz="2000" baseline="-25000" dirty="0">
                <a:cs typeface="Arial" panose="020B0604020202020204" pitchFamily="34" charset="0"/>
              </a:rPr>
              <a:t>4</a:t>
            </a:r>
            <a:r>
              <a:rPr lang="en-US" altLang="en-US" sz="2000" dirty="0">
                <a:cs typeface="Arial" panose="020B0604020202020204" pitchFamily="34" charset="0"/>
              </a:rPr>
              <a:t>       </a:t>
            </a:r>
            <a:endParaRPr lang="en-US" altLang="en-US" sz="2000" dirty="0">
              <a:solidFill>
                <a:schemeClr val="accent5"/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>
                <a:cs typeface="Arial" panose="020B0604020202020204" pitchFamily="34" charset="0"/>
              </a:rPr>
              <a:t>d			11.  b	                       c) The balloons are the same size. (same moles CO</a:t>
            </a:r>
            <a:r>
              <a:rPr lang="en-US" altLang="en-US" sz="2000" baseline="-25000" dirty="0">
                <a:cs typeface="Arial" panose="020B0604020202020204" pitchFamily="34" charset="0"/>
              </a:rPr>
              <a:t>2</a:t>
            </a:r>
            <a:r>
              <a:rPr lang="en-US" altLang="en-US" sz="2000" dirty="0">
                <a:cs typeface="Arial" panose="020B0604020202020204" pitchFamily="34" charset="0"/>
              </a:rPr>
              <a:t> produced)</a:t>
            </a:r>
            <a:endParaRPr lang="en-US" altLang="en-US" sz="2000" i="1" baseline="-25000" dirty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4"/>
            </a:pPr>
            <a:r>
              <a:rPr lang="en-US" altLang="en-US" sz="2000" dirty="0">
                <a:cs typeface="Arial" panose="020B0604020202020204" pitchFamily="34" charset="0"/>
              </a:rPr>
              <a:t>a			12.  d	     	 17.  a) Hydrogen is limiting. Multiple possible explanations…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5.     b			13.  c  	                          Fewer than 98.0 grams of nitrogen are needed to form 51.0 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6.	     c			14.  c  		           ammonia. Therefore, nitrogen must be excess.</a:t>
            </a:r>
            <a:endParaRPr lang="en-US" altLang="en-US" sz="2000" baseline="-25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7.	     d			15.  a 		          b) 9.0 grams hydrogen were present before the reaction.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8.	     c</a:t>
            </a:r>
            <a:r>
              <a:rPr lang="en-US" altLang="en-US" dirty="0">
                <a:cs typeface="Arial" panose="020B0604020202020204" pitchFamily="34" charset="0"/>
              </a:rPr>
              <a:t>	 				</a:t>
            </a:r>
            <a:r>
              <a:rPr lang="en-US" altLang="en-US" sz="2000" dirty="0">
                <a:cs typeface="Arial" panose="020B0604020202020204" pitchFamily="34" charset="0"/>
              </a:rPr>
              <a:t>           c)	Pressure after the reaction is less than the pressure before						the reaction. This is because the total number of moles 							of gas decrease as a result of the reaction (8 total moles 						before – 3.5 moles N</a:t>
            </a:r>
            <a:r>
              <a:rPr lang="en-US" altLang="en-US" sz="2000" baseline="-25000" dirty="0">
                <a:cs typeface="Arial" panose="020B0604020202020204" pitchFamily="34" charset="0"/>
              </a:rPr>
              <a:t>2</a:t>
            </a:r>
            <a:r>
              <a:rPr lang="en-US" altLang="en-US" sz="2000" dirty="0">
                <a:cs typeface="Arial" panose="020B0604020202020204" pitchFamily="34" charset="0"/>
              </a:rPr>
              <a:t> and 4.5 moles H</a:t>
            </a:r>
            <a:r>
              <a:rPr lang="en-US" altLang="en-US" sz="2000" baseline="-25000" dirty="0">
                <a:cs typeface="Arial" panose="020B0604020202020204" pitchFamily="34" charset="0"/>
              </a:rPr>
              <a:t>2</a:t>
            </a:r>
            <a:r>
              <a:rPr lang="en-US" altLang="en-US" sz="2000" dirty="0">
                <a:cs typeface="Arial" panose="020B0604020202020204" pitchFamily="34" charset="0"/>
              </a:rPr>
              <a:t> - compared to 5 						</a:t>
            </a:r>
            <a:r>
              <a:rPr lang="en-US" altLang="en-US" sz="2000">
                <a:cs typeface="Arial" panose="020B0604020202020204" pitchFamily="34" charset="0"/>
              </a:rPr>
              <a:t>	total </a:t>
            </a:r>
            <a:r>
              <a:rPr lang="en-US" altLang="en-US" sz="2000" dirty="0">
                <a:cs typeface="Arial" panose="020B0604020202020204" pitchFamily="34" charset="0"/>
              </a:rPr>
              <a:t>moles after – 2.0 moles N</a:t>
            </a:r>
            <a:r>
              <a:rPr lang="en-US" altLang="en-US" sz="2000" baseline="-25000" dirty="0">
                <a:cs typeface="Arial" panose="020B0604020202020204" pitchFamily="34" charset="0"/>
              </a:rPr>
              <a:t>2</a:t>
            </a:r>
            <a:r>
              <a:rPr lang="en-US" altLang="en-US" sz="2000" dirty="0">
                <a:cs typeface="Arial" panose="020B0604020202020204" pitchFamily="34" charset="0"/>
              </a:rPr>
              <a:t> and 3.0 moles NH</a:t>
            </a:r>
            <a:r>
              <a:rPr lang="en-US" altLang="en-US" sz="2000" baseline="-25000" dirty="0">
                <a:cs typeface="Arial" panose="020B0604020202020204" pitchFamily="34" charset="0"/>
              </a:rPr>
              <a:t>3</a:t>
            </a:r>
            <a:r>
              <a:rPr lang="en-US" altLang="en-US" sz="2000" dirty="0">
                <a:cs typeface="Arial" panose="020B0604020202020204" pitchFamily="34" charset="0"/>
              </a:rPr>
              <a:t>).</a:t>
            </a:r>
            <a:r>
              <a:rPr lang="en-US" altLang="en-US" dirty="0">
                <a:cs typeface="Arial" panose="020B0604020202020204" pitchFamily="34" charset="0"/>
              </a:rPr>
              <a:t>		</a:t>
            </a:r>
            <a:endParaRPr lang="en-US" altLang="en-US" sz="2400" dirty="0"/>
          </a:p>
          <a:p>
            <a:pPr>
              <a:buNone/>
            </a:pPr>
            <a:r>
              <a:rPr lang="en-US" altLang="en-US" sz="2000" dirty="0"/>
              <a:t>				      </a:t>
            </a:r>
            <a:r>
              <a:rPr lang="en-US" altLang="en-US" sz="2400" dirty="0"/>
              <a:t>						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47625" y="752475"/>
            <a:ext cx="603250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totalpts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7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Fall 2018 Exam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2016 Exam II</dc:title>
  <dc:creator>emccarr2</dc:creator>
  <cp:lastModifiedBy>Leveritt, John M III</cp:lastModifiedBy>
  <cp:revision>19</cp:revision>
  <dcterms:created xsi:type="dcterms:W3CDTF">2017-10-29T02:19:21Z</dcterms:created>
  <dcterms:modified xsi:type="dcterms:W3CDTF">2019-10-23T16:38:11Z</dcterms:modified>
</cp:coreProperties>
</file>