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handoutMasterIdLst>
    <p:handoutMasterId r:id="rId7"/>
  </p:handoutMasterIdLst>
  <p:sldIdLst>
    <p:sldId id="284" r:id="rId2"/>
    <p:sldId id="285" r:id="rId3"/>
    <p:sldId id="286" r:id="rId4"/>
    <p:sldId id="287" r:id="rId5"/>
    <p:sldId id="288" r:id="rId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ahoma" panose="020B060403050404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ahoma" panose="020B060403050404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ahoma" panose="020B060403050404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ahoma" panose="020B060403050404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outlineViewPr>
    <p:cViewPr>
      <p:scale>
        <a:sx n="33" d="100"/>
        <a:sy n="33" d="100"/>
      </p:scale>
      <p:origin x="0" y="295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ea typeface="+mn-ea"/>
                <a:cs typeface="+mn-cs"/>
              </a:defRPr>
            </a:lvl1pPr>
          </a:lstStyle>
          <a:p>
            <a:pPr>
              <a:defRPr/>
            </a:pPr>
            <a:endParaRPr lang="en-US"/>
          </a:p>
        </p:txBody>
      </p:sp>
      <p:sp>
        <p:nvSpPr>
          <p:cNvPr id="103427"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ea typeface="+mn-ea"/>
                <a:cs typeface="+mn-cs"/>
              </a:defRPr>
            </a:lvl1pPr>
          </a:lstStyle>
          <a:p>
            <a:pPr>
              <a:defRPr/>
            </a:pPr>
            <a:endParaRPr lang="en-US"/>
          </a:p>
        </p:txBody>
      </p:sp>
      <p:sp>
        <p:nvSpPr>
          <p:cNvPr id="103428"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ea typeface="+mn-ea"/>
                <a:cs typeface="+mn-cs"/>
              </a:defRPr>
            </a:lvl1pPr>
          </a:lstStyle>
          <a:p>
            <a:pPr>
              <a:defRPr/>
            </a:pPr>
            <a:endParaRPr lang="en-US"/>
          </a:p>
        </p:txBody>
      </p:sp>
      <p:sp>
        <p:nvSpPr>
          <p:cNvPr id="103429"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1A26A48-09CF-4757-B539-047D90B7A1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sp>
            <p:nvSpPr>
              <p:cNvPr id="11" name="Rectangle 8"/>
              <p:cNvSpPr>
                <a:spLocks noChangeArrowheads="1"/>
              </p:cNvSpPr>
              <p:nvPr/>
            </p:nvSpPr>
            <p:spPr bwMode="auto">
              <a:xfrm>
                <a:off x="1249" y="2640"/>
                <a:ext cx="335"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endParaRPr lang="en-US" altLang="en-US"/>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pPr lvl="0"/>
            <a:r>
              <a:rPr lang="en-US" noProof="0"/>
              <a:t>Click to edit Master title style</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0CF7BDCD-8A72-448F-AB08-7013FF707C24}" type="slidenum">
              <a:rPr lang="en-US" altLang="en-US"/>
              <a:pPr>
                <a:defRPr/>
              </a:pPr>
              <a:t>‹#›</a:t>
            </a:fld>
            <a:endParaRPr lang="en-US" altLang="en-US"/>
          </a:p>
        </p:txBody>
      </p:sp>
    </p:spTree>
    <p:extLst>
      <p:ext uri="{BB962C8B-B14F-4D97-AF65-F5344CB8AC3E}">
        <p14:creationId xmlns:p14="http://schemas.microsoft.com/office/powerpoint/2010/main" val="4103227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2D46C51-C6A4-41CF-BB33-2A22B45F6ED4}" type="slidenum">
              <a:rPr lang="en-US" altLang="en-US"/>
              <a:pPr>
                <a:defRPr/>
              </a:pPr>
              <a:t>‹#›</a:t>
            </a:fld>
            <a:endParaRPr lang="en-US" altLang="en-US"/>
          </a:p>
        </p:txBody>
      </p:sp>
    </p:spTree>
    <p:extLst>
      <p:ext uri="{BB962C8B-B14F-4D97-AF65-F5344CB8AC3E}">
        <p14:creationId xmlns:p14="http://schemas.microsoft.com/office/powerpoint/2010/main" val="2029092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D5E4458-7846-41B7-960D-2274F11D0961}" type="slidenum">
              <a:rPr lang="en-US" altLang="en-US"/>
              <a:pPr>
                <a:defRPr/>
              </a:pPr>
              <a:t>‹#›</a:t>
            </a:fld>
            <a:endParaRPr lang="en-US" altLang="en-US"/>
          </a:p>
        </p:txBody>
      </p:sp>
    </p:spTree>
    <p:extLst>
      <p:ext uri="{BB962C8B-B14F-4D97-AF65-F5344CB8AC3E}">
        <p14:creationId xmlns:p14="http://schemas.microsoft.com/office/powerpoint/2010/main" val="65633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DBADC09-3B75-40E7-9122-9C43BB962BEA}" type="slidenum">
              <a:rPr lang="en-US" altLang="en-US"/>
              <a:pPr>
                <a:defRPr/>
              </a:pPr>
              <a:t>‹#›</a:t>
            </a:fld>
            <a:endParaRPr lang="en-US" altLang="en-US"/>
          </a:p>
        </p:txBody>
      </p:sp>
    </p:spTree>
    <p:extLst>
      <p:ext uri="{BB962C8B-B14F-4D97-AF65-F5344CB8AC3E}">
        <p14:creationId xmlns:p14="http://schemas.microsoft.com/office/powerpoint/2010/main" val="3512297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0AC32888-5AE5-4C88-80AB-D03D9AA729A3}" type="slidenum">
              <a:rPr lang="en-US" altLang="en-US"/>
              <a:pPr>
                <a:defRPr/>
              </a:pPr>
              <a:t>‹#›</a:t>
            </a:fld>
            <a:endParaRPr lang="en-US" altLang="en-US"/>
          </a:p>
        </p:txBody>
      </p:sp>
    </p:spTree>
    <p:extLst>
      <p:ext uri="{BB962C8B-B14F-4D97-AF65-F5344CB8AC3E}">
        <p14:creationId xmlns:p14="http://schemas.microsoft.com/office/powerpoint/2010/main" val="3655248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824EF7B2-689C-46C3-941E-BCF372E4AE71}" type="slidenum">
              <a:rPr lang="en-US" altLang="en-US"/>
              <a:pPr>
                <a:defRPr/>
              </a:pPr>
              <a:t>‹#›</a:t>
            </a:fld>
            <a:endParaRPr lang="en-US" altLang="en-US"/>
          </a:p>
        </p:txBody>
      </p:sp>
    </p:spTree>
    <p:extLst>
      <p:ext uri="{BB962C8B-B14F-4D97-AF65-F5344CB8AC3E}">
        <p14:creationId xmlns:p14="http://schemas.microsoft.com/office/powerpoint/2010/main" val="3111570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E3FFC3AB-4E4A-43A4-A2F6-4B53CBCEC12E}" type="slidenum">
              <a:rPr lang="en-US" altLang="en-US"/>
              <a:pPr>
                <a:defRPr/>
              </a:pPr>
              <a:t>‹#›</a:t>
            </a:fld>
            <a:endParaRPr lang="en-US" altLang="en-US"/>
          </a:p>
        </p:txBody>
      </p:sp>
    </p:spTree>
    <p:extLst>
      <p:ext uri="{BB962C8B-B14F-4D97-AF65-F5344CB8AC3E}">
        <p14:creationId xmlns:p14="http://schemas.microsoft.com/office/powerpoint/2010/main" val="260807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F24941B0-D8FD-48D5-B750-9B3DB424EB00}" type="slidenum">
              <a:rPr lang="en-US" altLang="en-US"/>
              <a:pPr>
                <a:defRPr/>
              </a:pPr>
              <a:t>‹#›</a:t>
            </a:fld>
            <a:endParaRPr lang="en-US" altLang="en-US"/>
          </a:p>
        </p:txBody>
      </p:sp>
    </p:spTree>
    <p:extLst>
      <p:ext uri="{BB962C8B-B14F-4D97-AF65-F5344CB8AC3E}">
        <p14:creationId xmlns:p14="http://schemas.microsoft.com/office/powerpoint/2010/main" val="3209689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7C2333A1-6E18-4CB3-A1BD-943AE9CEBEC1}" type="slidenum">
              <a:rPr lang="en-US" altLang="en-US"/>
              <a:pPr>
                <a:defRPr/>
              </a:pPr>
              <a:t>‹#›</a:t>
            </a:fld>
            <a:endParaRPr lang="en-US" altLang="en-US"/>
          </a:p>
        </p:txBody>
      </p:sp>
    </p:spTree>
    <p:extLst>
      <p:ext uri="{BB962C8B-B14F-4D97-AF65-F5344CB8AC3E}">
        <p14:creationId xmlns:p14="http://schemas.microsoft.com/office/powerpoint/2010/main" val="766819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5A5CF50-DCA8-448C-B6B5-49A95CF795F8}" type="slidenum">
              <a:rPr lang="en-US" altLang="en-US"/>
              <a:pPr>
                <a:defRPr/>
              </a:pPr>
              <a:t>‹#›</a:t>
            </a:fld>
            <a:endParaRPr lang="en-US" altLang="en-US"/>
          </a:p>
        </p:txBody>
      </p:sp>
    </p:spTree>
    <p:extLst>
      <p:ext uri="{BB962C8B-B14F-4D97-AF65-F5344CB8AC3E}">
        <p14:creationId xmlns:p14="http://schemas.microsoft.com/office/powerpoint/2010/main" val="1905549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D9CA4240-0E00-446F-8069-401EB0A4A4FF}" type="slidenum">
              <a:rPr lang="en-US" altLang="en-US"/>
              <a:pPr>
                <a:defRPr/>
              </a:pPr>
              <a:t>‹#›</a:t>
            </a:fld>
            <a:endParaRPr lang="en-US" altLang="en-US"/>
          </a:p>
        </p:txBody>
      </p:sp>
    </p:spTree>
    <p:extLst>
      <p:ext uri="{BB962C8B-B14F-4D97-AF65-F5344CB8AC3E}">
        <p14:creationId xmlns:p14="http://schemas.microsoft.com/office/powerpoint/2010/main" val="3711150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ctr" eaLnBrk="1" hangingPunct="1"/>
            <a:endParaRPr kumimoji="1" lang="en-US" altLang="en-US"/>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ctr" eaLnBrk="1" hangingPunct="1"/>
            <a:endParaRPr kumimoji="1" lang="en-US" altLang="en-US"/>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ctr" eaLnBrk="1" hangingPunct="1"/>
            <a:endParaRPr kumimoji="1" lang="en-US" altLang="en-US"/>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ctr" eaLnBrk="1" hangingPunct="1"/>
            <a:endParaRPr kumimoji="1" lang="en-US" altLang="en-US"/>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ctr" eaLnBrk="1" hangingPunct="1"/>
            <a:endParaRPr kumimoji="1" lang="en-US" altLang="en-US"/>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ctr" eaLnBrk="1" hangingPunct="1"/>
            <a:endParaRPr kumimoji="1" lang="en-US" altLang="en-US"/>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algn="ctr" eaLnBrk="1" hangingPunct="1"/>
            <a:endParaRPr kumimoji="1" lang="en-US" altLang="en-US"/>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atin typeface="Tahoma" pitchFamily="34" charset="0"/>
                <a:ea typeface="+mn-ea"/>
                <a:cs typeface="+mn-cs"/>
              </a:defRPr>
            </a:lvl1pPr>
          </a:lstStyle>
          <a:p>
            <a:pPr>
              <a:defRPr/>
            </a:pPr>
            <a:endParaRPr lang="en-US"/>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atin typeface="Tahoma" pitchFamily="34" charset="0"/>
                <a:ea typeface="+mn-ea"/>
                <a:cs typeface="+mn-cs"/>
              </a:defRPr>
            </a:lvl1pPr>
          </a:lstStyle>
          <a:p>
            <a:pPr>
              <a:defRPr/>
            </a:pPr>
            <a:endParaRPr lang="en-US"/>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fld id="{876552AF-D03D-4A59-8465-0674E4AB8A4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36"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Lst>
  <p:txStyles>
    <p:titleStyle>
      <a:lvl1pPr algn="l"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charset="0"/>
        </a:defRPr>
      </a:lvl1pPr>
      <a:lvl2pPr algn="l" rtl="0" eaLnBrk="0" fontAlgn="base" hangingPunct="0">
        <a:spcBef>
          <a:spcPct val="0"/>
        </a:spcBef>
        <a:spcAft>
          <a:spcPct val="0"/>
        </a:spcAft>
        <a:defRPr sz="4400">
          <a:solidFill>
            <a:schemeClr val="tx2"/>
          </a:solidFill>
          <a:latin typeface="Tahoma" pitchFamily="34" charset="0"/>
          <a:ea typeface="MS PGothic" panose="020B0600070205080204" pitchFamily="34" charset="-128"/>
          <a:cs typeface="ＭＳ Ｐゴシック" charset="0"/>
        </a:defRPr>
      </a:lvl2pPr>
      <a:lvl3pPr algn="l" rtl="0" eaLnBrk="0" fontAlgn="base" hangingPunct="0">
        <a:spcBef>
          <a:spcPct val="0"/>
        </a:spcBef>
        <a:spcAft>
          <a:spcPct val="0"/>
        </a:spcAft>
        <a:defRPr sz="4400">
          <a:solidFill>
            <a:schemeClr val="tx2"/>
          </a:solidFill>
          <a:latin typeface="Tahoma" pitchFamily="34" charset="0"/>
          <a:ea typeface="MS PGothic" panose="020B0600070205080204" pitchFamily="34" charset="-128"/>
          <a:cs typeface="ＭＳ Ｐゴシック" charset="0"/>
        </a:defRPr>
      </a:lvl3pPr>
      <a:lvl4pPr algn="l" rtl="0" eaLnBrk="0" fontAlgn="base" hangingPunct="0">
        <a:spcBef>
          <a:spcPct val="0"/>
        </a:spcBef>
        <a:spcAft>
          <a:spcPct val="0"/>
        </a:spcAft>
        <a:defRPr sz="4400">
          <a:solidFill>
            <a:schemeClr val="tx2"/>
          </a:solidFill>
          <a:latin typeface="Tahoma" pitchFamily="34" charset="0"/>
          <a:ea typeface="MS PGothic" panose="020B0600070205080204" pitchFamily="34" charset="-128"/>
          <a:cs typeface="ＭＳ Ｐゴシック" charset="0"/>
        </a:defRPr>
      </a:lvl4pPr>
      <a:lvl5pPr algn="l" rtl="0" eaLnBrk="0" fontAlgn="base" hangingPunct="0">
        <a:spcBef>
          <a:spcPct val="0"/>
        </a:spcBef>
        <a:spcAft>
          <a:spcPct val="0"/>
        </a:spcAft>
        <a:defRPr sz="4400">
          <a:solidFill>
            <a:schemeClr val="tx2"/>
          </a:solidFill>
          <a:latin typeface="Tahoma" pitchFamily="34" charset="0"/>
          <a:ea typeface="MS PGothic" panose="020B0600070205080204" pitchFamily="34" charset="-128"/>
          <a:cs typeface="ＭＳ Ｐゴシック"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sz="6000" dirty="0">
                <a:ea typeface="ＭＳ Ｐゴシック" charset="0"/>
                <a:cs typeface="+mj-cs"/>
              </a:rPr>
              <a:t>Fall 2018 Exam III</a:t>
            </a:r>
          </a:p>
        </p:txBody>
      </p:sp>
      <p:sp>
        <p:nvSpPr>
          <p:cNvPr id="4099" name="Rectangle 3"/>
          <p:cNvSpPr>
            <a:spLocks noGrp="1" noChangeArrowheads="1"/>
          </p:cNvSpPr>
          <p:nvPr>
            <p:ph type="body" idx="1"/>
          </p:nvPr>
        </p:nvSpPr>
        <p:spPr>
          <a:xfrm>
            <a:off x="914400" y="1981200"/>
            <a:ext cx="7772400" cy="4724400"/>
          </a:xfrm>
        </p:spPr>
        <p:txBody>
          <a:bodyPr/>
          <a:lstStyle/>
          <a:p>
            <a:pPr eaLnBrk="1" hangingPunct="1">
              <a:lnSpc>
                <a:spcPct val="90000"/>
              </a:lnSpc>
              <a:buFont typeface="Wingdings" panose="05000000000000000000" pitchFamily="2" charset="2"/>
              <a:buNone/>
            </a:pPr>
            <a:r>
              <a:rPr lang="en-US" altLang="en-US" dirty="0"/>
              <a:t>1.  c			9.  b			16. </a:t>
            </a:r>
            <a:r>
              <a:rPr lang="en-US" altLang="en-US" sz="2000" dirty="0"/>
              <a:t>(next slides)</a:t>
            </a:r>
          </a:p>
          <a:p>
            <a:pPr eaLnBrk="1" hangingPunct="1">
              <a:lnSpc>
                <a:spcPct val="90000"/>
              </a:lnSpc>
              <a:buFont typeface="Wingdings" panose="05000000000000000000" pitchFamily="2" charset="2"/>
              <a:buNone/>
            </a:pPr>
            <a:r>
              <a:rPr lang="en-US" altLang="en-US" dirty="0"/>
              <a:t>2.  e			10.  b		17. </a:t>
            </a:r>
            <a:r>
              <a:rPr lang="en-US" altLang="en-US" sz="2000" dirty="0"/>
              <a:t>(next slides)</a:t>
            </a:r>
            <a:r>
              <a:rPr lang="en-US" altLang="en-US" dirty="0"/>
              <a:t>       </a:t>
            </a:r>
          </a:p>
          <a:p>
            <a:pPr eaLnBrk="1" hangingPunct="1">
              <a:lnSpc>
                <a:spcPct val="90000"/>
              </a:lnSpc>
              <a:buFont typeface="Wingdings" panose="05000000000000000000" pitchFamily="2" charset="2"/>
              <a:buNone/>
            </a:pPr>
            <a:r>
              <a:rPr lang="en-US" altLang="en-US" dirty="0"/>
              <a:t>3.  c			11.  d		       </a:t>
            </a:r>
            <a:endParaRPr lang="en-US" altLang="en-US" baseline="-25000" dirty="0"/>
          </a:p>
          <a:p>
            <a:pPr eaLnBrk="1" hangingPunct="1">
              <a:lnSpc>
                <a:spcPct val="90000"/>
              </a:lnSpc>
              <a:buFont typeface="Wingdings" panose="05000000000000000000" pitchFamily="2" charset="2"/>
              <a:buNone/>
            </a:pPr>
            <a:r>
              <a:rPr lang="en-US" altLang="en-US" dirty="0"/>
              <a:t>4.  a			12.  a		     	 </a:t>
            </a:r>
          </a:p>
          <a:p>
            <a:pPr eaLnBrk="1" hangingPunct="1">
              <a:lnSpc>
                <a:spcPct val="90000"/>
              </a:lnSpc>
              <a:buFont typeface="Wingdings" panose="05000000000000000000" pitchFamily="2" charset="2"/>
              <a:buNone/>
            </a:pPr>
            <a:r>
              <a:rPr lang="en-US" altLang="en-US" dirty="0"/>
              <a:t>5.  c			13.  d		              </a:t>
            </a:r>
          </a:p>
          <a:p>
            <a:pPr eaLnBrk="1" hangingPunct="1">
              <a:lnSpc>
                <a:spcPct val="90000"/>
              </a:lnSpc>
              <a:buFont typeface="Wingdings" panose="05000000000000000000" pitchFamily="2" charset="2"/>
              <a:buNone/>
            </a:pPr>
            <a:r>
              <a:rPr lang="en-US" altLang="en-US" dirty="0"/>
              <a:t>6.  a			14.  a	    </a:t>
            </a:r>
          </a:p>
          <a:p>
            <a:pPr eaLnBrk="1" hangingPunct="1">
              <a:lnSpc>
                <a:spcPct val="90000"/>
              </a:lnSpc>
              <a:buFont typeface="Wingdings" panose="05000000000000000000" pitchFamily="2" charset="2"/>
              <a:buNone/>
            </a:pPr>
            <a:r>
              <a:rPr lang="en-US" altLang="en-US" dirty="0"/>
              <a:t>7.  e			15.  e</a:t>
            </a:r>
          </a:p>
          <a:p>
            <a:pPr eaLnBrk="1" hangingPunct="1">
              <a:lnSpc>
                <a:spcPct val="90000"/>
              </a:lnSpc>
              <a:buFont typeface="Wingdings" panose="05000000000000000000" pitchFamily="2" charset="2"/>
              <a:buNone/>
            </a:pPr>
            <a:r>
              <a:rPr lang="en-US" altLang="en-US" dirty="0"/>
              <a:t>8.  d				 </a:t>
            </a:r>
          </a:p>
          <a:p>
            <a:pPr eaLnBrk="1" hangingPunct="1">
              <a:lnSpc>
                <a:spcPct val="90000"/>
              </a:lnSpc>
              <a:buFont typeface="Wingdings" panose="05000000000000000000" pitchFamily="2" charset="2"/>
              <a:buNone/>
            </a:pPr>
            <a:endParaRPr lang="en-US" alt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143000" y="685800"/>
            <a:ext cx="7793038" cy="685800"/>
          </a:xfrm>
        </p:spPr>
        <p:txBody>
          <a:bodyPr/>
          <a:lstStyle/>
          <a:p>
            <a:r>
              <a:rPr lang="en-US" altLang="en-US"/>
              <a:t>16.</a:t>
            </a:r>
          </a:p>
        </p:txBody>
      </p:sp>
      <p:sp>
        <p:nvSpPr>
          <p:cNvPr id="5123" name="Content Placeholder 2"/>
          <p:cNvSpPr>
            <a:spLocks noGrp="1"/>
          </p:cNvSpPr>
          <p:nvPr>
            <p:ph idx="1"/>
          </p:nvPr>
        </p:nvSpPr>
        <p:spPr>
          <a:xfrm>
            <a:off x="381000" y="2170113"/>
            <a:ext cx="7696200" cy="4764087"/>
          </a:xfrm>
        </p:spPr>
        <p:txBody>
          <a:bodyPr/>
          <a:lstStyle/>
          <a:p>
            <a:pPr marL="0" indent="0">
              <a:buFont typeface="Wingdings" panose="05000000000000000000" pitchFamily="2" charset="2"/>
              <a:buNone/>
            </a:pPr>
            <a:r>
              <a:rPr lang="en-US" altLang="en-US" sz="1800" dirty="0">
                <a:solidFill>
                  <a:srgbClr val="002060"/>
                </a:solidFill>
              </a:rPr>
              <a:t>16. a.</a:t>
            </a:r>
          </a:p>
          <a:p>
            <a:pPr marL="0" indent="0">
              <a:buNone/>
            </a:pPr>
            <a:r>
              <a:rPr lang="en-US" altLang="en-US" sz="1800" dirty="0">
                <a:solidFill>
                  <a:srgbClr val="002060"/>
                </a:solidFill>
              </a:rPr>
              <a:t>1) Se, 2</a:t>
            </a:r>
          </a:p>
          <a:p>
            <a:pPr marL="0" indent="0">
              <a:buNone/>
            </a:pPr>
            <a:r>
              <a:rPr lang="en-US" altLang="en-US" sz="1800" dirty="0">
                <a:solidFill>
                  <a:srgbClr val="002060"/>
                </a:solidFill>
              </a:rPr>
              <a:t>2) O, 2</a:t>
            </a:r>
          </a:p>
          <a:p>
            <a:pPr marL="0" indent="0">
              <a:buNone/>
            </a:pPr>
            <a:r>
              <a:rPr lang="en-US" altLang="en-US" sz="1800" dirty="0">
                <a:solidFill>
                  <a:srgbClr val="002060"/>
                </a:solidFill>
              </a:rPr>
              <a:t>3) Mo, 6</a:t>
            </a:r>
          </a:p>
          <a:p>
            <a:pPr marL="0" indent="0">
              <a:buNone/>
            </a:pPr>
            <a:endParaRPr lang="en-US" altLang="en-US" sz="1800" dirty="0">
              <a:solidFill>
                <a:srgbClr val="002060"/>
              </a:solidFill>
            </a:endParaRPr>
          </a:p>
          <a:p>
            <a:pPr marL="0" indent="0">
              <a:buNone/>
            </a:pPr>
            <a:r>
              <a:rPr lang="en-US" altLang="en-US" sz="1800" dirty="0">
                <a:solidFill>
                  <a:srgbClr val="002060"/>
                </a:solidFill>
              </a:rPr>
              <a:t>b.</a:t>
            </a:r>
          </a:p>
          <a:p>
            <a:pPr marL="0" indent="0">
              <a:buNone/>
            </a:pPr>
            <a:r>
              <a:rPr lang="en-US" altLang="en-US" sz="1800" dirty="0">
                <a:solidFill>
                  <a:srgbClr val="002060"/>
                </a:solidFill>
              </a:rPr>
              <a:t>1) 103 pm</a:t>
            </a:r>
          </a:p>
          <a:p>
            <a:pPr marL="0" indent="0">
              <a:buNone/>
            </a:pPr>
            <a:r>
              <a:rPr lang="en-US" altLang="en-US" sz="1800" dirty="0">
                <a:solidFill>
                  <a:srgbClr val="002060"/>
                </a:solidFill>
              </a:rPr>
              <a:t>2) 48 pm</a:t>
            </a:r>
          </a:p>
          <a:p>
            <a:pPr marL="0" indent="0">
              <a:buNone/>
            </a:pPr>
            <a:r>
              <a:rPr lang="en-US" altLang="en-US" sz="1800" dirty="0">
                <a:solidFill>
                  <a:srgbClr val="002060"/>
                </a:solidFill>
              </a:rPr>
              <a:t>3) 190 pm</a:t>
            </a:r>
          </a:p>
          <a:p>
            <a:pPr marL="0" indent="0">
              <a:buNone/>
            </a:pPr>
            <a:endParaRPr lang="en-US" altLang="en-US" sz="1800" dirty="0">
              <a:solidFill>
                <a:srgbClr val="002060"/>
              </a:solidFill>
            </a:endParaRPr>
          </a:p>
          <a:p>
            <a:pPr marL="0" indent="0">
              <a:buNone/>
            </a:pPr>
            <a:endParaRPr lang="en-US" altLang="en-US" sz="1800" dirty="0">
              <a:solidFill>
                <a:srgbClr val="0000FF"/>
              </a:solidFill>
            </a:endParaRPr>
          </a:p>
        </p:txBody>
      </p:sp>
      <p:sp>
        <p:nvSpPr>
          <p:cNvPr id="2" name="Rectangle 1"/>
          <p:cNvSpPr/>
          <p:nvPr/>
        </p:nvSpPr>
        <p:spPr>
          <a:xfrm>
            <a:off x="2514600" y="1981200"/>
            <a:ext cx="6421438" cy="4524315"/>
          </a:xfrm>
          <a:prstGeom prst="rect">
            <a:avLst/>
          </a:prstGeom>
        </p:spPr>
        <p:txBody>
          <a:bodyPr wrap="square">
            <a:spAutoFit/>
          </a:bodyPr>
          <a:lstStyle/>
          <a:p>
            <a:pPr marL="0" indent="0">
              <a:buNone/>
            </a:pPr>
            <a:r>
              <a:rPr lang="en-US" altLang="en-US" sz="1600" dirty="0">
                <a:latin typeface="+mn-lt"/>
              </a:rPr>
              <a:t>c.</a:t>
            </a:r>
            <a:r>
              <a:rPr lang="en-US" sz="1600" dirty="0">
                <a:latin typeface="+mn-lt"/>
              </a:rPr>
              <a:t> Yes, it is possible for an electron to be closer to or further from the nucleus than 48 pm.  This is because electrons can be found within orbitals, which only approximate electron location 90% of the time. The electron can be found within </a:t>
            </a:r>
            <a:r>
              <a:rPr lang="en-US" sz="1600" i="1" dirty="0">
                <a:latin typeface="+mn-lt"/>
              </a:rPr>
              <a:t>any</a:t>
            </a:r>
            <a:r>
              <a:rPr lang="en-US" sz="1600" dirty="0">
                <a:latin typeface="+mn-lt"/>
              </a:rPr>
              <a:t> part of the orbital, some parts of which may be closer than 48 pm, and 10% of the time it can be found outside of the orbital.</a:t>
            </a:r>
          </a:p>
          <a:p>
            <a:pPr marL="0" indent="0">
              <a:buNone/>
            </a:pPr>
            <a:endParaRPr lang="en-US" altLang="en-US" sz="1600" dirty="0">
              <a:latin typeface="+mn-lt"/>
            </a:endParaRPr>
          </a:p>
          <a:p>
            <a:r>
              <a:rPr lang="en-US" altLang="en-US" sz="1600" dirty="0">
                <a:latin typeface="+mn-lt"/>
              </a:rPr>
              <a:t>d. </a:t>
            </a:r>
            <a:r>
              <a:rPr lang="en-US" altLang="en-US" sz="1600" dirty="0">
                <a:latin typeface="+mn-lt"/>
                <a:cs typeface="Arial" panose="020B0604020202020204" pitchFamily="34" charset="0"/>
              </a:rPr>
              <a:t>The bond between oxygen and oxygen is nonpolar, whereas the bonds between Se and O and Mo and O are both polar. A bond is nonpolar or nonpolar covalent when electrons are shared evenly between two atoms because both atoms have the same </a:t>
            </a:r>
            <a:r>
              <a:rPr lang="en-US" altLang="en-US" sz="1600" dirty="0" err="1">
                <a:latin typeface="+mn-lt"/>
                <a:cs typeface="Arial" panose="020B0604020202020204" pitchFamily="34" charset="0"/>
              </a:rPr>
              <a:t>electronegavity</a:t>
            </a:r>
            <a:r>
              <a:rPr lang="en-US" altLang="en-US" sz="1600" dirty="0">
                <a:latin typeface="+mn-lt"/>
                <a:cs typeface="Arial" panose="020B0604020202020204" pitchFamily="34" charset="0"/>
              </a:rPr>
              <a:t>. A bond is polar when electrons are unequally shared due to the differences in electronegativity between the atoms.  The electrons are more likely to spend time around the more electronegative element within a polar bond. For example, electrons will spent more time around the oxygen atom in the bond between Se and O.</a:t>
            </a:r>
            <a:endParaRPr lang="en-US" altLang="en-US" sz="3200" dirty="0">
              <a:latin typeface="+mn-lt"/>
            </a:endParaRPr>
          </a:p>
          <a:p>
            <a:pPr marL="0" indent="0">
              <a:buNone/>
            </a:pPr>
            <a:endParaRPr lang="en-US" altLang="en-US" sz="1600" dirty="0">
              <a:solidFill>
                <a:srgbClr val="002060"/>
              </a:solidFill>
            </a:endParaRPr>
          </a:p>
        </p:txBody>
      </p:sp>
      <p:sp>
        <p:nvSpPr>
          <p:cNvPr id="3" name="Text Box 8"/>
          <p:cNvSpPr txBox="1">
            <a:spLocks noChangeArrowheads="1"/>
          </p:cNvSpPr>
          <p:nvPr/>
        </p:nvSpPr>
        <p:spPr bwMode="auto">
          <a:xfrm>
            <a:off x="-261938" y="781050"/>
            <a:ext cx="422276" cy="3175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ea typeface="MS PGothic" panose="020B0600070205080204" pitchFamily="34" charset="-128"/>
                <a:cs typeface="Arial" panose="020B0604020202020204" pitchFamily="34" charset="0"/>
              </a:rPr>
              <a:t>+2</a:t>
            </a:r>
            <a:endParaRPr kumimoji="0" lang="en-US" altLang="en-US" sz="600" b="0" i="0" u="none" strike="noStrike" cap="none" normalizeH="0" baseline="0">
              <a:ln>
                <a:noFill/>
              </a:ln>
              <a:solidFill>
                <a:schemeClr val="tx1"/>
              </a:solidFill>
              <a:effectLst/>
              <a:latin typeface="Tahoma" panose="020B0604030504040204" pitchFamily="34" charset="0"/>
              <a:ea typeface="MS PGothic" panose="020B0600070205080204"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a:ln>
                <a:noFill/>
              </a:ln>
              <a:solidFill>
                <a:schemeClr val="tx1"/>
              </a:solidFill>
              <a:effectLst/>
              <a:latin typeface="Tahoma" panose="020B0604030504040204" pitchFamily="34" charset="0"/>
              <a:ea typeface="MS PGothic" panose="020B0600070205080204" pitchFamily="34" charset="-128"/>
            </a:endParaRPr>
          </a:p>
        </p:txBody>
      </p:sp>
      <p:sp>
        <p:nvSpPr>
          <p:cNvPr id="4" name="Text Box 10"/>
          <p:cNvSpPr txBox="1">
            <a:spLocks noChangeArrowheads="1"/>
          </p:cNvSpPr>
          <p:nvPr/>
        </p:nvSpPr>
        <p:spPr bwMode="auto">
          <a:xfrm>
            <a:off x="-700088" y="1533525"/>
            <a:ext cx="755651" cy="309563"/>
          </a:xfrm>
          <a:prstGeom prst="rect">
            <a:avLst/>
          </a:prstGeom>
          <a:solidFill>
            <a:srgbClr val="AEAAAA"/>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ea typeface="MS PGothic" panose="020B0600070205080204" pitchFamily="34" charset="-128"/>
                <a:cs typeface="Arial" panose="020B0604020202020204" pitchFamily="34" charset="0"/>
              </a:rPr>
              <a:t>+5 total</a:t>
            </a:r>
            <a:endParaRPr kumimoji="0" lang="en-US" altLang="en-US" sz="600" b="0" i="0" u="none" strike="noStrike" cap="none" normalizeH="0" baseline="0">
              <a:ln>
                <a:noFill/>
              </a:ln>
              <a:solidFill>
                <a:schemeClr val="tx1"/>
              </a:solidFill>
              <a:effectLst/>
              <a:latin typeface="Tahoma" panose="020B0604030504040204" pitchFamily="34" charset="0"/>
              <a:ea typeface="MS PGothic" panose="020B0600070205080204"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a:ln>
                <a:noFill/>
              </a:ln>
              <a:solidFill>
                <a:schemeClr val="tx1"/>
              </a:solidFill>
              <a:effectLst/>
              <a:latin typeface="Tahoma" panose="020B0604030504040204" pitchFamily="34" charset="0"/>
              <a:ea typeface="MS PGothic" panose="020B0600070205080204" pitchFamily="34" charset="-128"/>
            </a:endParaRPr>
          </a:p>
        </p:txBody>
      </p:sp>
      <p:sp>
        <p:nvSpPr>
          <p:cNvPr id="5"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a:t>
            </a:r>
          </a:p>
        </p:txBody>
      </p:sp>
      <p:pic>
        <p:nvPicPr>
          <p:cNvPr id="5" name="Content Placeholder 4"/>
          <p:cNvPicPr>
            <a:picLocks noGrp="1" noChangeAspect="1"/>
          </p:cNvPicPr>
          <p:nvPr>
            <p:ph idx="1"/>
          </p:nvPr>
        </p:nvPicPr>
        <p:blipFill>
          <a:blip r:embed="rId2"/>
          <a:stretch>
            <a:fillRect/>
          </a:stretch>
        </p:blipFill>
        <p:spPr>
          <a:xfrm>
            <a:off x="2438400" y="6032167"/>
            <a:ext cx="3619500" cy="742950"/>
          </a:xfrm>
          <a:prstGeom prst="rect">
            <a:avLst/>
          </a:prstGeom>
        </p:spPr>
      </p:pic>
      <p:pic>
        <p:nvPicPr>
          <p:cNvPr id="4" name="Picture 3"/>
          <p:cNvPicPr>
            <a:picLocks noChangeAspect="1"/>
          </p:cNvPicPr>
          <p:nvPr/>
        </p:nvPicPr>
        <p:blipFill>
          <a:blip r:embed="rId3"/>
          <a:stretch>
            <a:fillRect/>
          </a:stretch>
        </p:blipFill>
        <p:spPr>
          <a:xfrm>
            <a:off x="533400" y="2001671"/>
            <a:ext cx="8149613" cy="3789363"/>
          </a:xfrm>
          <a:prstGeom prst="rect">
            <a:avLst/>
          </a:prstGeom>
        </p:spPr>
      </p:pic>
    </p:spTree>
    <p:extLst>
      <p:ext uri="{BB962C8B-B14F-4D97-AF65-F5344CB8AC3E}">
        <p14:creationId xmlns:p14="http://schemas.microsoft.com/office/powerpoint/2010/main" val="4165340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 continued</a:t>
            </a:r>
          </a:p>
        </p:txBody>
      </p:sp>
      <p:sp>
        <p:nvSpPr>
          <p:cNvPr id="3" name="Content Placeholder 2"/>
          <p:cNvSpPr>
            <a:spLocks noGrp="1"/>
          </p:cNvSpPr>
          <p:nvPr>
            <p:ph idx="1"/>
          </p:nvPr>
        </p:nvSpPr>
        <p:spPr/>
        <p:txBody>
          <a:bodyPr/>
          <a:lstStyle/>
          <a:p>
            <a:pPr marL="0" indent="0">
              <a:buNone/>
            </a:pPr>
            <a:r>
              <a:rPr lang="en-US" sz="1600" dirty="0"/>
              <a:t>a. Both XeF</a:t>
            </a:r>
            <a:r>
              <a:rPr lang="en-US" sz="1600" baseline="-25000" dirty="0"/>
              <a:t>4</a:t>
            </a:r>
            <a:r>
              <a:rPr lang="en-US" sz="1600" dirty="0"/>
              <a:t> and the nonpolar form of XeF</a:t>
            </a:r>
            <a:r>
              <a:rPr lang="en-US" sz="1600" baseline="-25000" dirty="0"/>
              <a:t>2</a:t>
            </a:r>
            <a:r>
              <a:rPr lang="en-US" sz="1600" dirty="0"/>
              <a:t>Cl</a:t>
            </a:r>
            <a:r>
              <a:rPr lang="en-US" sz="1600" baseline="-25000" dirty="0"/>
              <a:t>2</a:t>
            </a:r>
            <a:r>
              <a:rPr lang="en-US" sz="1600" dirty="0"/>
              <a:t> have London dispersion forces, which are weaker than the dipole </a:t>
            </a:r>
            <a:r>
              <a:rPr lang="en-US" sz="1600" dirty="0" err="1"/>
              <a:t>dipole</a:t>
            </a:r>
            <a:r>
              <a:rPr lang="en-US" sz="1600" dirty="0"/>
              <a:t> forces that the polar form of XeF</a:t>
            </a:r>
            <a:r>
              <a:rPr lang="en-US" sz="1600" baseline="-25000" dirty="0"/>
              <a:t>2</a:t>
            </a:r>
            <a:r>
              <a:rPr lang="en-US" sz="1600" dirty="0"/>
              <a:t>Cl</a:t>
            </a:r>
            <a:r>
              <a:rPr lang="en-US" sz="1600" baseline="-25000" dirty="0"/>
              <a:t>2</a:t>
            </a:r>
            <a:r>
              <a:rPr lang="en-US" sz="1600" dirty="0"/>
              <a:t> has.  The London dispersion forces in nonpolar XeF</a:t>
            </a:r>
            <a:r>
              <a:rPr lang="en-US" sz="1600" baseline="-25000" dirty="0"/>
              <a:t>2</a:t>
            </a:r>
            <a:r>
              <a:rPr lang="en-US" sz="1600" dirty="0"/>
              <a:t>Cl</a:t>
            </a:r>
            <a:r>
              <a:rPr lang="en-US" sz="1600" baseline="-25000" dirty="0"/>
              <a:t>2 </a:t>
            </a:r>
            <a:r>
              <a:rPr lang="en-US" sz="1600" dirty="0"/>
              <a:t>are stronger than those in XeF</a:t>
            </a:r>
            <a:r>
              <a:rPr lang="en-US" sz="1600" baseline="-25000" dirty="0"/>
              <a:t>4</a:t>
            </a:r>
            <a:r>
              <a:rPr lang="en-US" sz="1600" dirty="0"/>
              <a:t> due to the higher molar of XeF</a:t>
            </a:r>
            <a:r>
              <a:rPr lang="en-US" sz="1600" baseline="-25000" dirty="0"/>
              <a:t>2</a:t>
            </a:r>
            <a:r>
              <a:rPr lang="en-US" sz="1600" dirty="0"/>
              <a:t>Cl</a:t>
            </a:r>
            <a:r>
              <a:rPr lang="en-US" sz="1600" baseline="-25000" dirty="0"/>
              <a:t>2</a:t>
            </a:r>
            <a:r>
              <a:rPr lang="en-US" sz="1600" dirty="0"/>
              <a:t> and greater number of electrons.</a:t>
            </a:r>
          </a:p>
        </p:txBody>
      </p:sp>
      <p:pic>
        <p:nvPicPr>
          <p:cNvPr id="4" name="Picture 3"/>
          <p:cNvPicPr>
            <a:picLocks noChangeAspect="1"/>
          </p:cNvPicPr>
          <p:nvPr/>
        </p:nvPicPr>
        <p:blipFill>
          <a:blip r:embed="rId2"/>
          <a:stretch>
            <a:fillRect/>
          </a:stretch>
        </p:blipFill>
        <p:spPr>
          <a:xfrm>
            <a:off x="1447800" y="3352800"/>
            <a:ext cx="6448425" cy="3312894"/>
          </a:xfrm>
          <a:prstGeom prst="rect">
            <a:avLst/>
          </a:prstGeom>
        </p:spPr>
      </p:pic>
    </p:spTree>
    <p:extLst>
      <p:ext uri="{BB962C8B-B14F-4D97-AF65-F5344CB8AC3E}">
        <p14:creationId xmlns:p14="http://schemas.microsoft.com/office/powerpoint/2010/main" val="1496922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 continued</a:t>
            </a:r>
          </a:p>
        </p:txBody>
      </p:sp>
      <p:sp>
        <p:nvSpPr>
          <p:cNvPr id="3" name="Content Placeholder 2"/>
          <p:cNvSpPr>
            <a:spLocks noGrp="1"/>
          </p:cNvSpPr>
          <p:nvPr>
            <p:ph idx="1"/>
          </p:nvPr>
        </p:nvSpPr>
        <p:spPr/>
        <p:txBody>
          <a:bodyPr/>
          <a:lstStyle/>
          <a:p>
            <a:pPr marL="0" indent="0">
              <a:buNone/>
            </a:pPr>
            <a:r>
              <a:rPr lang="en-US" sz="1600" dirty="0"/>
              <a:t>c. No, they do not have the same boiling point. Both are polar, and CH</a:t>
            </a:r>
            <a:r>
              <a:rPr lang="en-US" sz="1600" baseline="-25000" dirty="0"/>
              <a:t>3</a:t>
            </a:r>
            <a:r>
              <a:rPr lang="en-US" sz="1600" dirty="0"/>
              <a:t>OCH</a:t>
            </a:r>
            <a:r>
              <a:rPr lang="en-US" sz="1600" baseline="-25000" dirty="0"/>
              <a:t>3 </a:t>
            </a:r>
            <a:r>
              <a:rPr lang="en-US" sz="1600" dirty="0"/>
              <a:t>has dipole-dipole forces between its molecules.  CH</a:t>
            </a:r>
            <a:r>
              <a:rPr lang="en-US" sz="1600" baseline="-25000" dirty="0"/>
              <a:t>3</a:t>
            </a:r>
            <a:r>
              <a:rPr lang="en-US" sz="1600" dirty="0"/>
              <a:t>CH</a:t>
            </a:r>
            <a:r>
              <a:rPr lang="en-US" sz="1600" baseline="-25000" dirty="0"/>
              <a:t>2</a:t>
            </a:r>
            <a:r>
              <a:rPr lang="en-US" sz="1600" dirty="0"/>
              <a:t>OH also has hydrogen bonding forces because it has a direct O-H bond. These hydrogen bonding forces are stronger than the dipole-dipole bonding forces in CH</a:t>
            </a:r>
            <a:r>
              <a:rPr lang="en-US" sz="1600" baseline="-25000" dirty="0"/>
              <a:t>3</a:t>
            </a:r>
            <a:r>
              <a:rPr lang="en-US" sz="1600" dirty="0"/>
              <a:t>OCH</a:t>
            </a:r>
            <a:r>
              <a:rPr lang="en-US" sz="1600" baseline="-25000" dirty="0"/>
              <a:t>3</a:t>
            </a:r>
            <a:r>
              <a:rPr lang="en-US" sz="1600" dirty="0"/>
              <a:t>.  Therefore, CH</a:t>
            </a:r>
            <a:r>
              <a:rPr lang="en-US" sz="1600" baseline="-25000" dirty="0"/>
              <a:t>3</a:t>
            </a:r>
            <a:r>
              <a:rPr lang="en-US" sz="1600" dirty="0"/>
              <a:t>CH</a:t>
            </a:r>
            <a:r>
              <a:rPr lang="en-US" sz="1600" baseline="-25000" dirty="0"/>
              <a:t>2</a:t>
            </a:r>
            <a:r>
              <a:rPr lang="en-US" sz="1600" dirty="0"/>
              <a:t>OH has a higher boiling point.</a:t>
            </a:r>
          </a:p>
        </p:txBody>
      </p:sp>
    </p:spTree>
    <p:extLst>
      <p:ext uri="{BB962C8B-B14F-4D97-AF65-F5344CB8AC3E}">
        <p14:creationId xmlns:p14="http://schemas.microsoft.com/office/powerpoint/2010/main" val="1515311356"/>
      </p:ext>
    </p:extLst>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910</TotalTime>
  <Words>461</Words>
  <Application>Microsoft Office PowerPoint</Application>
  <PresentationFormat>On-screen Show (4:3)</PresentationFormat>
  <Paragraphs>29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Tahoma</vt:lpstr>
      <vt:lpstr>Wingdings</vt:lpstr>
      <vt:lpstr>Blends</vt:lpstr>
      <vt:lpstr>Fall 2018 Exam III</vt:lpstr>
      <vt:lpstr>16.</vt:lpstr>
      <vt:lpstr>17.</vt:lpstr>
      <vt:lpstr>17. continued</vt:lpstr>
      <vt:lpstr>17. continued</vt:lpstr>
    </vt:vector>
  </TitlesOfParts>
  <Company>University of Illinois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100</dc:title>
  <dc:creator>Don Decoste</dc:creator>
  <cp:lastModifiedBy>Leveritt, John M III</cp:lastModifiedBy>
  <cp:revision>215</cp:revision>
  <cp:lastPrinted>1601-01-01T00:00:00Z</cp:lastPrinted>
  <dcterms:created xsi:type="dcterms:W3CDTF">2001-08-23T14:48:38Z</dcterms:created>
  <dcterms:modified xsi:type="dcterms:W3CDTF">2019-11-20T17:55:04Z</dcterms:modified>
</cp:coreProperties>
</file>